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296" r:id="rId3"/>
    <p:sldId id="297" r:id="rId4"/>
    <p:sldId id="257" r:id="rId5"/>
    <p:sldId id="258" r:id="rId6"/>
    <p:sldId id="298" r:id="rId7"/>
    <p:sldId id="259" r:id="rId8"/>
    <p:sldId id="260" r:id="rId9"/>
    <p:sldId id="261" r:id="rId10"/>
    <p:sldId id="262" r:id="rId11"/>
    <p:sldId id="263" r:id="rId12"/>
    <p:sldId id="264" r:id="rId13"/>
    <p:sldId id="265" r:id="rId14"/>
    <p:sldId id="266" r:id="rId15"/>
    <p:sldId id="267" r:id="rId16"/>
    <p:sldId id="268" r:id="rId17"/>
    <p:sldId id="273" r:id="rId18"/>
    <p:sldId id="271" r:id="rId19"/>
    <p:sldId id="272" r:id="rId20"/>
    <p:sldId id="270" r:id="rId21"/>
    <p:sldId id="299" r:id="rId22"/>
    <p:sldId id="274" r:id="rId23"/>
    <p:sldId id="275" r:id="rId24"/>
    <p:sldId id="303" r:id="rId25"/>
    <p:sldId id="277" r:id="rId26"/>
    <p:sldId id="276" r:id="rId27"/>
    <p:sldId id="300" r:id="rId28"/>
    <p:sldId id="278" r:id="rId29"/>
    <p:sldId id="279" r:id="rId30"/>
    <p:sldId id="280" r:id="rId31"/>
    <p:sldId id="282" r:id="rId32"/>
    <p:sldId id="283" r:id="rId33"/>
    <p:sldId id="301" r:id="rId34"/>
    <p:sldId id="304" r:id="rId35"/>
    <p:sldId id="285" r:id="rId36"/>
    <p:sldId id="284" r:id="rId37"/>
    <p:sldId id="305" r:id="rId38"/>
    <p:sldId id="286" r:id="rId39"/>
    <p:sldId id="306" r:id="rId40"/>
    <p:sldId id="307" r:id="rId41"/>
    <p:sldId id="287" r:id="rId42"/>
    <p:sldId id="288" r:id="rId43"/>
    <p:sldId id="289" r:id="rId44"/>
    <p:sldId id="290" r:id="rId45"/>
    <p:sldId id="292" r:id="rId46"/>
    <p:sldId id="291" r:id="rId47"/>
    <p:sldId id="293" r:id="rId48"/>
    <p:sldId id="308" r:id="rId49"/>
    <p:sldId id="294"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100" d="100"/>
          <a:sy n="100" d="100"/>
        </p:scale>
        <p:origin x="-7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DB1028-C695-4042-A456-B881572A0B34}" type="datetimeFigureOut">
              <a:rPr lang="en-US" smtClean="0"/>
              <a:t>12/22/2024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362F92-537C-4B12-B74B-850C32A614AB}" type="slidenum">
              <a:rPr lang="en-US" smtClean="0"/>
              <a:t>‹#›</a:t>
            </a:fld>
            <a:endParaRPr lang="en-US"/>
          </a:p>
        </p:txBody>
      </p:sp>
    </p:spTree>
    <p:extLst>
      <p:ext uri="{BB962C8B-B14F-4D97-AF65-F5344CB8AC3E}">
        <p14:creationId xmlns:p14="http://schemas.microsoft.com/office/powerpoint/2010/main" val="743142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01DAA-6226-B5AE-7FAE-0977B0C031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BAEF81F-055D-2196-8AC9-DCCB15A12F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6297F43-BD08-FDF8-DCF5-66083FADB6F3}"/>
              </a:ext>
            </a:extLst>
          </p:cNvPr>
          <p:cNvSpPr>
            <a:spLocks noGrp="1"/>
          </p:cNvSpPr>
          <p:nvPr>
            <p:ph type="dt" sz="half" idx="10"/>
          </p:nvPr>
        </p:nvSpPr>
        <p:spPr/>
        <p:txBody>
          <a:bodyPr/>
          <a:lstStyle/>
          <a:p>
            <a:fld id="{5EF313D8-C28C-4EC0-9F07-AA63D3D29AA6}" type="datetimeFigureOut">
              <a:rPr lang="en-US" smtClean="0"/>
              <a:t>12/22/2024</a:t>
            </a:fld>
            <a:endParaRPr lang="en-US"/>
          </a:p>
        </p:txBody>
      </p:sp>
      <p:sp>
        <p:nvSpPr>
          <p:cNvPr id="5" name="Footer Placeholder 4">
            <a:extLst>
              <a:ext uri="{FF2B5EF4-FFF2-40B4-BE49-F238E27FC236}">
                <a16:creationId xmlns:a16="http://schemas.microsoft.com/office/drawing/2014/main" id="{FD025B41-74A0-99D4-2D0E-FCC6BC001F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1FFA50-8DD9-F992-512A-64C9B5FE1A57}"/>
              </a:ext>
            </a:extLst>
          </p:cNvPr>
          <p:cNvSpPr>
            <a:spLocks noGrp="1"/>
          </p:cNvSpPr>
          <p:nvPr>
            <p:ph type="sldNum" sz="quarter" idx="12"/>
          </p:nvPr>
        </p:nvSpPr>
        <p:spPr/>
        <p:txBody>
          <a:bodyPr/>
          <a:lstStyle/>
          <a:p>
            <a:fld id="{43E2BFCD-5FA4-454C-ADF4-3520A48BF8D4}" type="slidenum">
              <a:rPr lang="en-US" smtClean="0"/>
              <a:t>‹#›</a:t>
            </a:fld>
            <a:endParaRPr lang="en-US"/>
          </a:p>
        </p:txBody>
      </p:sp>
    </p:spTree>
    <p:extLst>
      <p:ext uri="{BB962C8B-B14F-4D97-AF65-F5344CB8AC3E}">
        <p14:creationId xmlns:p14="http://schemas.microsoft.com/office/powerpoint/2010/main" val="90217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03825-5C72-E777-2ED1-0994A2072B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8B2249-E3C8-0D40-91A0-C69783B1BF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501663-5169-B05C-E57E-217AF0D01AF5}"/>
              </a:ext>
            </a:extLst>
          </p:cNvPr>
          <p:cNvSpPr>
            <a:spLocks noGrp="1"/>
          </p:cNvSpPr>
          <p:nvPr>
            <p:ph type="dt" sz="half" idx="10"/>
          </p:nvPr>
        </p:nvSpPr>
        <p:spPr/>
        <p:txBody>
          <a:bodyPr/>
          <a:lstStyle/>
          <a:p>
            <a:fld id="{5EF313D8-C28C-4EC0-9F07-AA63D3D29AA6}" type="datetimeFigureOut">
              <a:rPr lang="en-US" smtClean="0"/>
              <a:t>12/22/2024</a:t>
            </a:fld>
            <a:endParaRPr lang="en-US"/>
          </a:p>
        </p:txBody>
      </p:sp>
      <p:sp>
        <p:nvSpPr>
          <p:cNvPr id="5" name="Footer Placeholder 4">
            <a:extLst>
              <a:ext uri="{FF2B5EF4-FFF2-40B4-BE49-F238E27FC236}">
                <a16:creationId xmlns:a16="http://schemas.microsoft.com/office/drawing/2014/main" id="{24BFDBB1-D695-0E56-967E-E0670A2250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14780E-A750-988B-9B65-98AB27A97910}"/>
              </a:ext>
            </a:extLst>
          </p:cNvPr>
          <p:cNvSpPr>
            <a:spLocks noGrp="1"/>
          </p:cNvSpPr>
          <p:nvPr>
            <p:ph type="sldNum" sz="quarter" idx="12"/>
          </p:nvPr>
        </p:nvSpPr>
        <p:spPr/>
        <p:txBody>
          <a:bodyPr/>
          <a:lstStyle/>
          <a:p>
            <a:fld id="{43E2BFCD-5FA4-454C-ADF4-3520A48BF8D4}" type="slidenum">
              <a:rPr lang="en-US" smtClean="0"/>
              <a:t>‹#›</a:t>
            </a:fld>
            <a:endParaRPr lang="en-US"/>
          </a:p>
        </p:txBody>
      </p:sp>
    </p:spTree>
    <p:extLst>
      <p:ext uri="{BB962C8B-B14F-4D97-AF65-F5344CB8AC3E}">
        <p14:creationId xmlns:p14="http://schemas.microsoft.com/office/powerpoint/2010/main" val="376413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56C98C-876E-FD48-B8D4-41FA677AC12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7337C7-ABF0-148C-CACE-65D4AB48960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463C5C-36A6-5EE7-5AE4-3C64F7BF26CE}"/>
              </a:ext>
            </a:extLst>
          </p:cNvPr>
          <p:cNvSpPr>
            <a:spLocks noGrp="1"/>
          </p:cNvSpPr>
          <p:nvPr>
            <p:ph type="dt" sz="half" idx="10"/>
          </p:nvPr>
        </p:nvSpPr>
        <p:spPr/>
        <p:txBody>
          <a:bodyPr/>
          <a:lstStyle/>
          <a:p>
            <a:fld id="{5EF313D8-C28C-4EC0-9F07-AA63D3D29AA6}" type="datetimeFigureOut">
              <a:rPr lang="en-US" smtClean="0"/>
              <a:t>12/22/2024</a:t>
            </a:fld>
            <a:endParaRPr lang="en-US"/>
          </a:p>
        </p:txBody>
      </p:sp>
      <p:sp>
        <p:nvSpPr>
          <p:cNvPr id="5" name="Footer Placeholder 4">
            <a:extLst>
              <a:ext uri="{FF2B5EF4-FFF2-40B4-BE49-F238E27FC236}">
                <a16:creationId xmlns:a16="http://schemas.microsoft.com/office/drawing/2014/main" id="{494D7FA4-3187-96DE-A4FB-827222731B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E033D6-348C-45F0-0283-B8A7648585BE}"/>
              </a:ext>
            </a:extLst>
          </p:cNvPr>
          <p:cNvSpPr>
            <a:spLocks noGrp="1"/>
          </p:cNvSpPr>
          <p:nvPr>
            <p:ph type="sldNum" sz="quarter" idx="12"/>
          </p:nvPr>
        </p:nvSpPr>
        <p:spPr/>
        <p:txBody>
          <a:bodyPr/>
          <a:lstStyle/>
          <a:p>
            <a:fld id="{43E2BFCD-5FA4-454C-ADF4-3520A48BF8D4}" type="slidenum">
              <a:rPr lang="en-US" smtClean="0"/>
              <a:t>‹#›</a:t>
            </a:fld>
            <a:endParaRPr lang="en-US"/>
          </a:p>
        </p:txBody>
      </p:sp>
    </p:spTree>
    <p:extLst>
      <p:ext uri="{BB962C8B-B14F-4D97-AF65-F5344CB8AC3E}">
        <p14:creationId xmlns:p14="http://schemas.microsoft.com/office/powerpoint/2010/main" val="1081071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F7DBC-A705-4B11-657B-035C713CCC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FF432C-A80B-7196-F877-D2271C37E9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0AE65A-18B0-A8B5-6023-AB7F4A7461F5}"/>
              </a:ext>
            </a:extLst>
          </p:cNvPr>
          <p:cNvSpPr>
            <a:spLocks noGrp="1"/>
          </p:cNvSpPr>
          <p:nvPr>
            <p:ph type="dt" sz="half" idx="10"/>
          </p:nvPr>
        </p:nvSpPr>
        <p:spPr/>
        <p:txBody>
          <a:bodyPr/>
          <a:lstStyle/>
          <a:p>
            <a:fld id="{5EF313D8-C28C-4EC0-9F07-AA63D3D29AA6}" type="datetimeFigureOut">
              <a:rPr lang="en-US" smtClean="0"/>
              <a:t>12/22/2024</a:t>
            </a:fld>
            <a:endParaRPr lang="en-US"/>
          </a:p>
        </p:txBody>
      </p:sp>
      <p:sp>
        <p:nvSpPr>
          <p:cNvPr id="5" name="Footer Placeholder 4">
            <a:extLst>
              <a:ext uri="{FF2B5EF4-FFF2-40B4-BE49-F238E27FC236}">
                <a16:creationId xmlns:a16="http://schemas.microsoft.com/office/drawing/2014/main" id="{576885B8-7263-167E-C9DB-2B86B0A31B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F4D72D-F4E0-5612-DF43-9B2FE247F966}"/>
              </a:ext>
            </a:extLst>
          </p:cNvPr>
          <p:cNvSpPr>
            <a:spLocks noGrp="1"/>
          </p:cNvSpPr>
          <p:nvPr>
            <p:ph type="sldNum" sz="quarter" idx="12"/>
          </p:nvPr>
        </p:nvSpPr>
        <p:spPr/>
        <p:txBody>
          <a:bodyPr/>
          <a:lstStyle/>
          <a:p>
            <a:fld id="{43E2BFCD-5FA4-454C-ADF4-3520A48BF8D4}" type="slidenum">
              <a:rPr lang="en-US" smtClean="0"/>
              <a:t>‹#›</a:t>
            </a:fld>
            <a:endParaRPr lang="en-US"/>
          </a:p>
        </p:txBody>
      </p:sp>
    </p:spTree>
    <p:extLst>
      <p:ext uri="{BB962C8B-B14F-4D97-AF65-F5344CB8AC3E}">
        <p14:creationId xmlns:p14="http://schemas.microsoft.com/office/powerpoint/2010/main" val="4102987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9F627-F644-3753-989A-46B615B9C8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83CD8B2-323B-F620-836A-B5498632F85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95EA8B-B727-9CD3-AEC2-8FC03950C50C}"/>
              </a:ext>
            </a:extLst>
          </p:cNvPr>
          <p:cNvSpPr>
            <a:spLocks noGrp="1"/>
          </p:cNvSpPr>
          <p:nvPr>
            <p:ph type="dt" sz="half" idx="10"/>
          </p:nvPr>
        </p:nvSpPr>
        <p:spPr/>
        <p:txBody>
          <a:bodyPr/>
          <a:lstStyle/>
          <a:p>
            <a:fld id="{5EF313D8-C28C-4EC0-9F07-AA63D3D29AA6}" type="datetimeFigureOut">
              <a:rPr lang="en-US" smtClean="0"/>
              <a:t>12/22/2024</a:t>
            </a:fld>
            <a:endParaRPr lang="en-US"/>
          </a:p>
        </p:txBody>
      </p:sp>
      <p:sp>
        <p:nvSpPr>
          <p:cNvPr id="5" name="Footer Placeholder 4">
            <a:extLst>
              <a:ext uri="{FF2B5EF4-FFF2-40B4-BE49-F238E27FC236}">
                <a16:creationId xmlns:a16="http://schemas.microsoft.com/office/drawing/2014/main" id="{0723C019-5EBF-0071-D9B0-00F3A8FE93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7DEB8B-9F0B-6AF5-0F62-0C3AFE9FEEAB}"/>
              </a:ext>
            </a:extLst>
          </p:cNvPr>
          <p:cNvSpPr>
            <a:spLocks noGrp="1"/>
          </p:cNvSpPr>
          <p:nvPr>
            <p:ph type="sldNum" sz="quarter" idx="12"/>
          </p:nvPr>
        </p:nvSpPr>
        <p:spPr/>
        <p:txBody>
          <a:bodyPr/>
          <a:lstStyle/>
          <a:p>
            <a:fld id="{43E2BFCD-5FA4-454C-ADF4-3520A48BF8D4}" type="slidenum">
              <a:rPr lang="en-US" smtClean="0"/>
              <a:t>‹#›</a:t>
            </a:fld>
            <a:endParaRPr lang="en-US"/>
          </a:p>
        </p:txBody>
      </p:sp>
    </p:spTree>
    <p:extLst>
      <p:ext uri="{BB962C8B-B14F-4D97-AF65-F5344CB8AC3E}">
        <p14:creationId xmlns:p14="http://schemas.microsoft.com/office/powerpoint/2010/main" val="3005399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1D3E-6C8E-F9EF-E4F3-094AA12815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FCB854-E386-7CAD-3E75-21BA8308C22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CB409B-640C-8BBB-460F-E38774F003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3E97C3-85F7-102E-1FB3-3924F696C786}"/>
              </a:ext>
            </a:extLst>
          </p:cNvPr>
          <p:cNvSpPr>
            <a:spLocks noGrp="1"/>
          </p:cNvSpPr>
          <p:nvPr>
            <p:ph type="dt" sz="half" idx="10"/>
          </p:nvPr>
        </p:nvSpPr>
        <p:spPr/>
        <p:txBody>
          <a:bodyPr/>
          <a:lstStyle/>
          <a:p>
            <a:fld id="{5EF313D8-C28C-4EC0-9F07-AA63D3D29AA6}" type="datetimeFigureOut">
              <a:rPr lang="en-US" smtClean="0"/>
              <a:t>12/22/2024</a:t>
            </a:fld>
            <a:endParaRPr lang="en-US"/>
          </a:p>
        </p:txBody>
      </p:sp>
      <p:sp>
        <p:nvSpPr>
          <p:cNvPr id="6" name="Footer Placeholder 5">
            <a:extLst>
              <a:ext uri="{FF2B5EF4-FFF2-40B4-BE49-F238E27FC236}">
                <a16:creationId xmlns:a16="http://schemas.microsoft.com/office/drawing/2014/main" id="{9437CC92-5814-4965-E3B1-3EA14FB444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7FCDE7-E542-8B36-8F44-9D12D5603EF4}"/>
              </a:ext>
            </a:extLst>
          </p:cNvPr>
          <p:cNvSpPr>
            <a:spLocks noGrp="1"/>
          </p:cNvSpPr>
          <p:nvPr>
            <p:ph type="sldNum" sz="quarter" idx="12"/>
          </p:nvPr>
        </p:nvSpPr>
        <p:spPr/>
        <p:txBody>
          <a:bodyPr/>
          <a:lstStyle/>
          <a:p>
            <a:fld id="{43E2BFCD-5FA4-454C-ADF4-3520A48BF8D4}" type="slidenum">
              <a:rPr lang="en-US" smtClean="0"/>
              <a:t>‹#›</a:t>
            </a:fld>
            <a:endParaRPr lang="en-US"/>
          </a:p>
        </p:txBody>
      </p:sp>
    </p:spTree>
    <p:extLst>
      <p:ext uri="{BB962C8B-B14F-4D97-AF65-F5344CB8AC3E}">
        <p14:creationId xmlns:p14="http://schemas.microsoft.com/office/powerpoint/2010/main" val="1200115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28E31-284A-D117-1A09-C2E751DF7D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A4A008-EFBE-57E8-6A3D-4002445060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F7DE3D-3B0D-CBBF-88AA-011940BBBE8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CE44BD-E1BC-D7E9-1587-B3E42D6AE0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5642893-74ED-C75D-EFF4-2F3497EB25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0A5EFD-2A2C-7096-ABDD-16349E5A8C7A}"/>
              </a:ext>
            </a:extLst>
          </p:cNvPr>
          <p:cNvSpPr>
            <a:spLocks noGrp="1"/>
          </p:cNvSpPr>
          <p:nvPr>
            <p:ph type="dt" sz="half" idx="10"/>
          </p:nvPr>
        </p:nvSpPr>
        <p:spPr/>
        <p:txBody>
          <a:bodyPr/>
          <a:lstStyle/>
          <a:p>
            <a:fld id="{5EF313D8-C28C-4EC0-9F07-AA63D3D29AA6}" type="datetimeFigureOut">
              <a:rPr lang="en-US" smtClean="0"/>
              <a:t>12/22/2024</a:t>
            </a:fld>
            <a:endParaRPr lang="en-US"/>
          </a:p>
        </p:txBody>
      </p:sp>
      <p:sp>
        <p:nvSpPr>
          <p:cNvPr id="8" name="Footer Placeholder 7">
            <a:extLst>
              <a:ext uri="{FF2B5EF4-FFF2-40B4-BE49-F238E27FC236}">
                <a16:creationId xmlns:a16="http://schemas.microsoft.com/office/drawing/2014/main" id="{90570A6E-4D17-ECEB-8277-803EFD4A45D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A5A167-4538-8D50-F5D1-9E65AB603E17}"/>
              </a:ext>
            </a:extLst>
          </p:cNvPr>
          <p:cNvSpPr>
            <a:spLocks noGrp="1"/>
          </p:cNvSpPr>
          <p:nvPr>
            <p:ph type="sldNum" sz="quarter" idx="12"/>
          </p:nvPr>
        </p:nvSpPr>
        <p:spPr/>
        <p:txBody>
          <a:bodyPr/>
          <a:lstStyle/>
          <a:p>
            <a:fld id="{43E2BFCD-5FA4-454C-ADF4-3520A48BF8D4}" type="slidenum">
              <a:rPr lang="en-US" smtClean="0"/>
              <a:t>‹#›</a:t>
            </a:fld>
            <a:endParaRPr lang="en-US"/>
          </a:p>
        </p:txBody>
      </p:sp>
    </p:spTree>
    <p:extLst>
      <p:ext uri="{BB962C8B-B14F-4D97-AF65-F5344CB8AC3E}">
        <p14:creationId xmlns:p14="http://schemas.microsoft.com/office/powerpoint/2010/main" val="3916729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324B9-63BA-4BCA-7587-EF0E7A5C0C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413153-6B6F-B704-2D54-560E0BA8E9ED}"/>
              </a:ext>
            </a:extLst>
          </p:cNvPr>
          <p:cNvSpPr>
            <a:spLocks noGrp="1"/>
          </p:cNvSpPr>
          <p:nvPr>
            <p:ph type="dt" sz="half" idx="10"/>
          </p:nvPr>
        </p:nvSpPr>
        <p:spPr/>
        <p:txBody>
          <a:bodyPr/>
          <a:lstStyle/>
          <a:p>
            <a:fld id="{5EF313D8-C28C-4EC0-9F07-AA63D3D29AA6}" type="datetimeFigureOut">
              <a:rPr lang="en-US" smtClean="0"/>
              <a:t>12/22/2024</a:t>
            </a:fld>
            <a:endParaRPr lang="en-US"/>
          </a:p>
        </p:txBody>
      </p:sp>
      <p:sp>
        <p:nvSpPr>
          <p:cNvPr id="4" name="Footer Placeholder 3">
            <a:extLst>
              <a:ext uri="{FF2B5EF4-FFF2-40B4-BE49-F238E27FC236}">
                <a16:creationId xmlns:a16="http://schemas.microsoft.com/office/drawing/2014/main" id="{76E025D8-2B42-D05E-ED43-3C2AB7DE96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C1AFF4-A812-02B9-EFA9-955C009D967B}"/>
              </a:ext>
            </a:extLst>
          </p:cNvPr>
          <p:cNvSpPr>
            <a:spLocks noGrp="1"/>
          </p:cNvSpPr>
          <p:nvPr>
            <p:ph type="sldNum" sz="quarter" idx="12"/>
          </p:nvPr>
        </p:nvSpPr>
        <p:spPr/>
        <p:txBody>
          <a:bodyPr/>
          <a:lstStyle/>
          <a:p>
            <a:fld id="{43E2BFCD-5FA4-454C-ADF4-3520A48BF8D4}" type="slidenum">
              <a:rPr lang="en-US" smtClean="0"/>
              <a:t>‹#›</a:t>
            </a:fld>
            <a:endParaRPr lang="en-US"/>
          </a:p>
        </p:txBody>
      </p:sp>
    </p:spTree>
    <p:extLst>
      <p:ext uri="{BB962C8B-B14F-4D97-AF65-F5344CB8AC3E}">
        <p14:creationId xmlns:p14="http://schemas.microsoft.com/office/powerpoint/2010/main" val="3030463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D535D3-82E9-6530-77D5-8658F039529C}"/>
              </a:ext>
            </a:extLst>
          </p:cNvPr>
          <p:cNvSpPr>
            <a:spLocks noGrp="1"/>
          </p:cNvSpPr>
          <p:nvPr>
            <p:ph type="dt" sz="half" idx="10"/>
          </p:nvPr>
        </p:nvSpPr>
        <p:spPr/>
        <p:txBody>
          <a:bodyPr/>
          <a:lstStyle/>
          <a:p>
            <a:fld id="{5EF313D8-C28C-4EC0-9F07-AA63D3D29AA6}" type="datetimeFigureOut">
              <a:rPr lang="en-US" smtClean="0"/>
              <a:t>12/22/2024</a:t>
            </a:fld>
            <a:endParaRPr lang="en-US"/>
          </a:p>
        </p:txBody>
      </p:sp>
      <p:sp>
        <p:nvSpPr>
          <p:cNvPr id="3" name="Footer Placeholder 2">
            <a:extLst>
              <a:ext uri="{FF2B5EF4-FFF2-40B4-BE49-F238E27FC236}">
                <a16:creationId xmlns:a16="http://schemas.microsoft.com/office/drawing/2014/main" id="{E9D88C65-C9F5-B84B-1CE2-36A25163F0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570C47-EB34-D12B-5A42-40A46239F98E}"/>
              </a:ext>
            </a:extLst>
          </p:cNvPr>
          <p:cNvSpPr>
            <a:spLocks noGrp="1"/>
          </p:cNvSpPr>
          <p:nvPr>
            <p:ph type="sldNum" sz="quarter" idx="12"/>
          </p:nvPr>
        </p:nvSpPr>
        <p:spPr/>
        <p:txBody>
          <a:bodyPr/>
          <a:lstStyle/>
          <a:p>
            <a:fld id="{43E2BFCD-5FA4-454C-ADF4-3520A48BF8D4}" type="slidenum">
              <a:rPr lang="en-US" smtClean="0"/>
              <a:t>‹#›</a:t>
            </a:fld>
            <a:endParaRPr lang="en-US"/>
          </a:p>
        </p:txBody>
      </p:sp>
    </p:spTree>
    <p:extLst>
      <p:ext uri="{BB962C8B-B14F-4D97-AF65-F5344CB8AC3E}">
        <p14:creationId xmlns:p14="http://schemas.microsoft.com/office/powerpoint/2010/main" val="2146198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0E0DC-EDDA-08CE-E72C-9FCBC6B1D1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A3D160C-BDE8-1F36-4FB6-AA2EAA029D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B21C97-D618-8422-0558-58790CBB5B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6E162B-A055-BF39-6016-D0DCE84FD66B}"/>
              </a:ext>
            </a:extLst>
          </p:cNvPr>
          <p:cNvSpPr>
            <a:spLocks noGrp="1"/>
          </p:cNvSpPr>
          <p:nvPr>
            <p:ph type="dt" sz="half" idx="10"/>
          </p:nvPr>
        </p:nvSpPr>
        <p:spPr/>
        <p:txBody>
          <a:bodyPr/>
          <a:lstStyle/>
          <a:p>
            <a:fld id="{5EF313D8-C28C-4EC0-9F07-AA63D3D29AA6}" type="datetimeFigureOut">
              <a:rPr lang="en-US" smtClean="0"/>
              <a:t>12/22/2024</a:t>
            </a:fld>
            <a:endParaRPr lang="en-US"/>
          </a:p>
        </p:txBody>
      </p:sp>
      <p:sp>
        <p:nvSpPr>
          <p:cNvPr id="6" name="Footer Placeholder 5">
            <a:extLst>
              <a:ext uri="{FF2B5EF4-FFF2-40B4-BE49-F238E27FC236}">
                <a16:creationId xmlns:a16="http://schemas.microsoft.com/office/drawing/2014/main" id="{E4EEF1FE-187E-63F5-2C26-5B78CC2C36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EF8708-9189-C911-0424-CED101BEA087}"/>
              </a:ext>
            </a:extLst>
          </p:cNvPr>
          <p:cNvSpPr>
            <a:spLocks noGrp="1"/>
          </p:cNvSpPr>
          <p:nvPr>
            <p:ph type="sldNum" sz="quarter" idx="12"/>
          </p:nvPr>
        </p:nvSpPr>
        <p:spPr/>
        <p:txBody>
          <a:bodyPr/>
          <a:lstStyle/>
          <a:p>
            <a:fld id="{43E2BFCD-5FA4-454C-ADF4-3520A48BF8D4}" type="slidenum">
              <a:rPr lang="en-US" smtClean="0"/>
              <a:t>‹#›</a:t>
            </a:fld>
            <a:endParaRPr lang="en-US"/>
          </a:p>
        </p:txBody>
      </p:sp>
    </p:spTree>
    <p:extLst>
      <p:ext uri="{BB962C8B-B14F-4D97-AF65-F5344CB8AC3E}">
        <p14:creationId xmlns:p14="http://schemas.microsoft.com/office/powerpoint/2010/main" val="1955430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E1828-BB66-24F1-2139-A5438EBADA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2A888A0-3EA7-9188-9DD1-9B8401EB66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0B6BBFD-B97E-FD8A-A4CD-B20FD9C67E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12C659-79E7-5E11-142E-04A750086FDF}"/>
              </a:ext>
            </a:extLst>
          </p:cNvPr>
          <p:cNvSpPr>
            <a:spLocks noGrp="1"/>
          </p:cNvSpPr>
          <p:nvPr>
            <p:ph type="dt" sz="half" idx="10"/>
          </p:nvPr>
        </p:nvSpPr>
        <p:spPr/>
        <p:txBody>
          <a:bodyPr/>
          <a:lstStyle/>
          <a:p>
            <a:fld id="{5EF313D8-C28C-4EC0-9F07-AA63D3D29AA6}" type="datetimeFigureOut">
              <a:rPr lang="en-US" smtClean="0"/>
              <a:t>12/22/2024</a:t>
            </a:fld>
            <a:endParaRPr lang="en-US"/>
          </a:p>
        </p:txBody>
      </p:sp>
      <p:sp>
        <p:nvSpPr>
          <p:cNvPr id="6" name="Footer Placeholder 5">
            <a:extLst>
              <a:ext uri="{FF2B5EF4-FFF2-40B4-BE49-F238E27FC236}">
                <a16:creationId xmlns:a16="http://schemas.microsoft.com/office/drawing/2014/main" id="{C6CE0DFD-95B4-1A07-AA45-0228A5EA58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0A6672-6387-A82E-D28E-801B37D6F365}"/>
              </a:ext>
            </a:extLst>
          </p:cNvPr>
          <p:cNvSpPr>
            <a:spLocks noGrp="1"/>
          </p:cNvSpPr>
          <p:nvPr>
            <p:ph type="sldNum" sz="quarter" idx="12"/>
          </p:nvPr>
        </p:nvSpPr>
        <p:spPr/>
        <p:txBody>
          <a:bodyPr/>
          <a:lstStyle/>
          <a:p>
            <a:fld id="{43E2BFCD-5FA4-454C-ADF4-3520A48BF8D4}" type="slidenum">
              <a:rPr lang="en-US" smtClean="0"/>
              <a:t>‹#›</a:t>
            </a:fld>
            <a:endParaRPr lang="en-US"/>
          </a:p>
        </p:txBody>
      </p:sp>
    </p:spTree>
    <p:extLst>
      <p:ext uri="{BB962C8B-B14F-4D97-AF65-F5344CB8AC3E}">
        <p14:creationId xmlns:p14="http://schemas.microsoft.com/office/powerpoint/2010/main" val="758946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804E7A-FEEE-2D61-BA3E-26E6F1C405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F1C283C-0C25-4BF8-DC9C-239CE1610E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5B34C1-6719-7D9F-D243-411684880A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EF313D8-C28C-4EC0-9F07-AA63D3D29AA6}" type="datetimeFigureOut">
              <a:rPr lang="en-US" smtClean="0"/>
              <a:t>12/22/2024</a:t>
            </a:fld>
            <a:endParaRPr lang="en-US"/>
          </a:p>
        </p:txBody>
      </p:sp>
      <p:sp>
        <p:nvSpPr>
          <p:cNvPr id="5" name="Footer Placeholder 4">
            <a:extLst>
              <a:ext uri="{FF2B5EF4-FFF2-40B4-BE49-F238E27FC236}">
                <a16:creationId xmlns:a16="http://schemas.microsoft.com/office/drawing/2014/main" id="{F0E0A025-AE8A-EFC4-A60B-3C33805666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2ED7364-16F3-91E6-145E-7577DB30B2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3E2BFCD-5FA4-454C-ADF4-3520A48BF8D4}" type="slidenum">
              <a:rPr lang="en-US" smtClean="0"/>
              <a:t>‹#›</a:t>
            </a:fld>
            <a:endParaRPr lang="en-US"/>
          </a:p>
        </p:txBody>
      </p:sp>
    </p:spTree>
    <p:extLst>
      <p:ext uri="{BB962C8B-B14F-4D97-AF65-F5344CB8AC3E}">
        <p14:creationId xmlns:p14="http://schemas.microsoft.com/office/powerpoint/2010/main" val="24330489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0E5FECD-C9FF-49B3-B1FD-6B2D855C4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A024A151-4D47-145B-B686-58F0F48E437E}"/>
              </a:ext>
            </a:extLst>
          </p:cNvPr>
          <p:cNvSpPr>
            <a:spLocks noGrp="1"/>
          </p:cNvSpPr>
          <p:nvPr>
            <p:ph type="ctrTitle"/>
          </p:nvPr>
        </p:nvSpPr>
        <p:spPr>
          <a:xfrm>
            <a:off x="874815" y="798703"/>
            <a:ext cx="5221185" cy="3072015"/>
          </a:xfrm>
        </p:spPr>
        <p:txBody>
          <a:bodyPr anchor="b">
            <a:normAutofit/>
          </a:bodyPr>
          <a:lstStyle/>
          <a:p>
            <a:r>
              <a:rPr lang="en-US" dirty="0">
                <a:solidFill>
                  <a:srgbClr val="FFFFFF"/>
                </a:solidFill>
              </a:rPr>
              <a:t>AWS Three tier Architecture Project</a:t>
            </a:r>
          </a:p>
        </p:txBody>
      </p:sp>
      <p:sp>
        <p:nvSpPr>
          <p:cNvPr id="3" name="Subtitle 2">
            <a:extLst>
              <a:ext uri="{FF2B5EF4-FFF2-40B4-BE49-F238E27FC236}">
                <a16:creationId xmlns:a16="http://schemas.microsoft.com/office/drawing/2014/main" id="{EDB98CFC-3E8A-1224-357F-F6B7FF0EC51B}"/>
              </a:ext>
            </a:extLst>
          </p:cNvPr>
          <p:cNvSpPr>
            <a:spLocks noGrp="1"/>
          </p:cNvSpPr>
          <p:nvPr>
            <p:ph type="subTitle" idx="1"/>
          </p:nvPr>
        </p:nvSpPr>
        <p:spPr>
          <a:xfrm>
            <a:off x="870148" y="3962792"/>
            <a:ext cx="5221185" cy="2102108"/>
          </a:xfrm>
        </p:spPr>
        <p:txBody>
          <a:bodyPr anchor="t">
            <a:normAutofit/>
          </a:bodyPr>
          <a:lstStyle/>
          <a:p>
            <a:r>
              <a:rPr lang="en-US" dirty="0">
                <a:solidFill>
                  <a:srgbClr val="FFFFFF"/>
                </a:solidFill>
              </a:rPr>
              <a:t>By Nagalakshmi Rajamoorthy</a:t>
            </a:r>
          </a:p>
          <a:p>
            <a:r>
              <a:rPr lang="en-US" dirty="0">
                <a:solidFill>
                  <a:srgbClr val="FFFFFF"/>
                </a:solidFill>
              </a:rPr>
              <a:t>Student ID: 3097</a:t>
            </a:r>
          </a:p>
        </p:txBody>
      </p:sp>
      <p:sp>
        <p:nvSpPr>
          <p:cNvPr id="18" name="Freeform: Shape 17">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4"/>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Video 4" descr="3D Graphs">
            <a:extLst>
              <a:ext uri="{FF2B5EF4-FFF2-40B4-BE49-F238E27FC236}">
                <a16:creationId xmlns:a16="http://schemas.microsoft.com/office/drawing/2014/main" id="{2B95A8DC-19AB-96C1-8D7C-E43CD1DE304E}"/>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p:blipFill>
        <p:spPr>
          <a:xfrm>
            <a:off x="6651243" y="1852236"/>
            <a:ext cx="4939504" cy="2770580"/>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22" name="Freeform: Shape 21">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4"/>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05595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8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D379E-7198-13E3-FC6F-277CE77CA8AE}"/>
              </a:ext>
            </a:extLst>
          </p:cNvPr>
          <p:cNvSpPr>
            <a:spLocks noGrp="1"/>
          </p:cNvSpPr>
          <p:nvPr>
            <p:ph type="title"/>
          </p:nvPr>
        </p:nvSpPr>
        <p:spPr/>
        <p:txBody>
          <a:bodyPr/>
          <a:lstStyle/>
          <a:p>
            <a:r>
              <a:rPr lang="en-US" b="1" i="1" dirty="0">
                <a:solidFill>
                  <a:srgbClr val="92D050"/>
                </a:solidFill>
              </a:rPr>
              <a:t>NAT Gateway – us-east-1a</a:t>
            </a:r>
            <a:endParaRPr lang="en-US" dirty="0"/>
          </a:p>
        </p:txBody>
      </p:sp>
      <p:pic>
        <p:nvPicPr>
          <p:cNvPr id="5" name="Content Placeholder 4">
            <a:extLst>
              <a:ext uri="{FF2B5EF4-FFF2-40B4-BE49-F238E27FC236}">
                <a16:creationId xmlns:a16="http://schemas.microsoft.com/office/drawing/2014/main" id="{50D8B355-F9E7-F5AC-913D-42A4211B7A8B}"/>
              </a:ext>
            </a:extLst>
          </p:cNvPr>
          <p:cNvPicPr>
            <a:picLocks noGrp="1" noChangeAspect="1"/>
          </p:cNvPicPr>
          <p:nvPr>
            <p:ph idx="1"/>
          </p:nvPr>
        </p:nvPicPr>
        <p:blipFill>
          <a:blip r:embed="rId2"/>
          <a:stretch>
            <a:fillRect/>
          </a:stretch>
        </p:blipFill>
        <p:spPr>
          <a:xfrm>
            <a:off x="3759780" y="1892300"/>
            <a:ext cx="7739489" cy="4351338"/>
          </a:xfrm>
        </p:spPr>
      </p:pic>
      <p:sp>
        <p:nvSpPr>
          <p:cNvPr id="3" name="Google Shape;147;p15">
            <a:extLst>
              <a:ext uri="{FF2B5EF4-FFF2-40B4-BE49-F238E27FC236}">
                <a16:creationId xmlns:a16="http://schemas.microsoft.com/office/drawing/2014/main" id="{404CEC1A-DAEF-F04E-8B0A-90752E7CF7C7}"/>
              </a:ext>
            </a:extLst>
          </p:cNvPr>
          <p:cNvSpPr/>
          <p:nvPr/>
        </p:nvSpPr>
        <p:spPr>
          <a:xfrm>
            <a:off x="152400" y="3362325"/>
            <a:ext cx="3295650" cy="1609725"/>
          </a:xfrm>
          <a:custGeom>
            <a:avLst/>
            <a:gdLst/>
            <a:ahLst/>
            <a:cxnLst/>
            <a:rect l="l" t="t" r="r" b="b"/>
            <a:pathLst>
              <a:path w="4254023" h="4114800" extrusionOk="0">
                <a:moveTo>
                  <a:pt x="0" y="0"/>
                </a:moveTo>
                <a:lnTo>
                  <a:pt x="4254023" y="0"/>
                </a:lnTo>
                <a:lnTo>
                  <a:pt x="4254023" y="4114800"/>
                </a:lnTo>
                <a:lnTo>
                  <a:pt x="0" y="4114800"/>
                </a:lnTo>
                <a:lnTo>
                  <a:pt x="0" y="0"/>
                </a:lnTo>
                <a:close/>
              </a:path>
            </a:pathLst>
          </a:custGeom>
          <a:blipFill rotWithShape="1">
            <a:blip r:embed="rId3">
              <a:alphaModFix/>
            </a:blip>
            <a:stretch>
              <a:fillRect/>
            </a:stretch>
          </a:blipFill>
          <a:ln>
            <a:noFill/>
          </a:ln>
        </p:spPr>
        <p:txBody>
          <a:bodyPr/>
          <a:lstStyle/>
          <a:p>
            <a:r>
              <a:rPr lang="en-US" dirty="0"/>
              <a:t>   </a:t>
            </a:r>
            <a:r>
              <a:rPr lang="en-US" dirty="0">
                <a:solidFill>
                  <a:schemeClr val="bg1"/>
                </a:solidFill>
              </a:rPr>
              <a:t>NAT Gateway provides internet access to the instances in the private subnet</a:t>
            </a:r>
          </a:p>
        </p:txBody>
      </p:sp>
    </p:spTree>
    <p:extLst>
      <p:ext uri="{BB962C8B-B14F-4D97-AF65-F5344CB8AC3E}">
        <p14:creationId xmlns:p14="http://schemas.microsoft.com/office/powerpoint/2010/main" val="3948386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0B8C4-5C24-1D24-CAE7-1E18E08AAF15}"/>
              </a:ext>
            </a:extLst>
          </p:cNvPr>
          <p:cNvSpPr>
            <a:spLocks noGrp="1"/>
          </p:cNvSpPr>
          <p:nvPr>
            <p:ph type="title"/>
          </p:nvPr>
        </p:nvSpPr>
        <p:spPr/>
        <p:txBody>
          <a:bodyPr/>
          <a:lstStyle/>
          <a:p>
            <a:r>
              <a:rPr lang="en-US" b="1" i="1" dirty="0">
                <a:solidFill>
                  <a:srgbClr val="92D050"/>
                </a:solidFill>
              </a:rPr>
              <a:t>NAT Gateways for us-east-1a and us-east-1b</a:t>
            </a:r>
            <a:endParaRPr lang="en-US" dirty="0"/>
          </a:p>
        </p:txBody>
      </p:sp>
      <p:pic>
        <p:nvPicPr>
          <p:cNvPr id="5" name="Content Placeholder 4">
            <a:extLst>
              <a:ext uri="{FF2B5EF4-FFF2-40B4-BE49-F238E27FC236}">
                <a16:creationId xmlns:a16="http://schemas.microsoft.com/office/drawing/2014/main" id="{9A1B8AF3-4633-C66D-5A27-E7E292DF5816}"/>
              </a:ext>
            </a:extLst>
          </p:cNvPr>
          <p:cNvPicPr>
            <a:picLocks noGrp="1" noChangeAspect="1"/>
          </p:cNvPicPr>
          <p:nvPr>
            <p:ph idx="1"/>
          </p:nvPr>
        </p:nvPicPr>
        <p:blipFill>
          <a:blip r:embed="rId2"/>
          <a:stretch>
            <a:fillRect/>
          </a:stretch>
        </p:blipFill>
        <p:spPr>
          <a:xfrm>
            <a:off x="2226255" y="1825625"/>
            <a:ext cx="7739489" cy="4351338"/>
          </a:xfrm>
        </p:spPr>
      </p:pic>
    </p:spTree>
    <p:extLst>
      <p:ext uri="{BB962C8B-B14F-4D97-AF65-F5344CB8AC3E}">
        <p14:creationId xmlns:p14="http://schemas.microsoft.com/office/powerpoint/2010/main" val="3738974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FF110-B16D-AF62-A42D-7F596EE65D10}"/>
              </a:ext>
            </a:extLst>
          </p:cNvPr>
          <p:cNvSpPr>
            <a:spLocks noGrp="1"/>
          </p:cNvSpPr>
          <p:nvPr>
            <p:ph type="title"/>
          </p:nvPr>
        </p:nvSpPr>
        <p:spPr/>
        <p:txBody>
          <a:bodyPr/>
          <a:lstStyle/>
          <a:p>
            <a:r>
              <a:rPr lang="en-US" b="1" i="1" u="sng" dirty="0">
                <a:solidFill>
                  <a:srgbClr val="7030A0"/>
                </a:solidFill>
                <a:latin typeface="Calibri"/>
                <a:ea typeface="Calibri"/>
                <a:cs typeface="Calibri"/>
                <a:sym typeface="Calibri"/>
              </a:rPr>
              <a:t>Routing Configuration</a:t>
            </a:r>
            <a:endParaRPr lang="en-US" dirty="0"/>
          </a:p>
        </p:txBody>
      </p:sp>
      <p:pic>
        <p:nvPicPr>
          <p:cNvPr id="5" name="Content Placeholder 4">
            <a:extLst>
              <a:ext uri="{FF2B5EF4-FFF2-40B4-BE49-F238E27FC236}">
                <a16:creationId xmlns:a16="http://schemas.microsoft.com/office/drawing/2014/main" id="{EAB82368-11C5-B4FB-CC0D-92D614E7902E}"/>
              </a:ext>
            </a:extLst>
          </p:cNvPr>
          <p:cNvPicPr>
            <a:picLocks noGrp="1" noChangeAspect="1"/>
          </p:cNvPicPr>
          <p:nvPr>
            <p:ph idx="1"/>
          </p:nvPr>
        </p:nvPicPr>
        <p:blipFill>
          <a:blip r:embed="rId2"/>
          <a:stretch>
            <a:fillRect/>
          </a:stretch>
        </p:blipFill>
        <p:spPr>
          <a:xfrm>
            <a:off x="3614311" y="1901825"/>
            <a:ext cx="7739489" cy="4351338"/>
          </a:xfrm>
        </p:spPr>
      </p:pic>
      <p:sp>
        <p:nvSpPr>
          <p:cNvPr id="8" name="Google Shape;147;p15">
            <a:extLst>
              <a:ext uri="{FF2B5EF4-FFF2-40B4-BE49-F238E27FC236}">
                <a16:creationId xmlns:a16="http://schemas.microsoft.com/office/drawing/2014/main" id="{41CD70EC-AE54-E1FD-1A71-70027EAAD883}"/>
              </a:ext>
            </a:extLst>
          </p:cNvPr>
          <p:cNvSpPr/>
          <p:nvPr/>
        </p:nvSpPr>
        <p:spPr>
          <a:xfrm>
            <a:off x="152400" y="3362325"/>
            <a:ext cx="3295650" cy="2371725"/>
          </a:xfrm>
          <a:custGeom>
            <a:avLst/>
            <a:gdLst/>
            <a:ahLst/>
            <a:cxnLst/>
            <a:rect l="l" t="t" r="r" b="b"/>
            <a:pathLst>
              <a:path w="4254023" h="4114800" extrusionOk="0">
                <a:moveTo>
                  <a:pt x="0" y="0"/>
                </a:moveTo>
                <a:lnTo>
                  <a:pt x="4254023" y="0"/>
                </a:lnTo>
                <a:lnTo>
                  <a:pt x="4254023" y="4114800"/>
                </a:lnTo>
                <a:lnTo>
                  <a:pt x="0" y="4114800"/>
                </a:lnTo>
                <a:lnTo>
                  <a:pt x="0" y="0"/>
                </a:lnTo>
                <a:close/>
              </a:path>
            </a:pathLst>
          </a:custGeom>
          <a:blipFill rotWithShape="1">
            <a:blip r:embed="rId3">
              <a:alphaModFix/>
            </a:blip>
            <a:stretch>
              <a:fillRect/>
            </a:stretch>
          </a:blipFill>
          <a:ln>
            <a:noFill/>
          </a:ln>
        </p:spPr>
        <p:txBody>
          <a:bodyPr/>
          <a:lstStyle/>
          <a:p>
            <a:r>
              <a:rPr lang="en-US" dirty="0"/>
              <a:t>   </a:t>
            </a:r>
            <a:r>
              <a:rPr lang="en-US" dirty="0">
                <a:solidFill>
                  <a:schemeClr val="bg1"/>
                </a:solidFill>
              </a:rPr>
              <a:t>Route to </a:t>
            </a:r>
            <a:r>
              <a:rPr lang="en-US" dirty="0" err="1">
                <a:solidFill>
                  <a:schemeClr val="bg1"/>
                </a:solidFill>
              </a:rPr>
              <a:t>Inetrnet</a:t>
            </a:r>
            <a:r>
              <a:rPr lang="en-US" dirty="0">
                <a:solidFill>
                  <a:schemeClr val="bg1"/>
                </a:solidFill>
              </a:rPr>
              <a:t> Gateway provides internet access to the instances in the public subnets</a:t>
            </a:r>
          </a:p>
          <a:p>
            <a:r>
              <a:rPr lang="en-US" dirty="0">
                <a:solidFill>
                  <a:schemeClr val="bg1"/>
                </a:solidFill>
              </a:rPr>
              <a:t>Public Route table connects the instances to VPC and internet.</a:t>
            </a:r>
          </a:p>
        </p:txBody>
      </p:sp>
    </p:spTree>
    <p:extLst>
      <p:ext uri="{BB962C8B-B14F-4D97-AF65-F5344CB8AC3E}">
        <p14:creationId xmlns:p14="http://schemas.microsoft.com/office/powerpoint/2010/main" val="289437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441F5-4F83-C3E6-7935-01EDA1FCB2E0}"/>
              </a:ext>
            </a:extLst>
          </p:cNvPr>
          <p:cNvSpPr>
            <a:spLocks noGrp="1"/>
          </p:cNvSpPr>
          <p:nvPr>
            <p:ph type="title"/>
          </p:nvPr>
        </p:nvSpPr>
        <p:spPr/>
        <p:txBody>
          <a:bodyPr/>
          <a:lstStyle/>
          <a:p>
            <a:r>
              <a:rPr lang="en-US" b="1" i="1" dirty="0">
                <a:solidFill>
                  <a:srgbClr val="92D050"/>
                </a:solidFill>
              </a:rPr>
              <a:t>Subnet associations </a:t>
            </a:r>
            <a:endParaRPr lang="en-US" dirty="0"/>
          </a:p>
        </p:txBody>
      </p:sp>
      <p:pic>
        <p:nvPicPr>
          <p:cNvPr id="7" name="Content Placeholder 6">
            <a:extLst>
              <a:ext uri="{FF2B5EF4-FFF2-40B4-BE49-F238E27FC236}">
                <a16:creationId xmlns:a16="http://schemas.microsoft.com/office/drawing/2014/main" id="{AC7CB0AC-8025-0BAF-0FD9-97B53D6AD094}"/>
              </a:ext>
            </a:extLst>
          </p:cNvPr>
          <p:cNvPicPr>
            <a:picLocks noGrp="1" noChangeAspect="1"/>
          </p:cNvPicPr>
          <p:nvPr>
            <p:ph idx="1"/>
          </p:nvPr>
        </p:nvPicPr>
        <p:blipFill>
          <a:blip r:embed="rId2"/>
          <a:stretch>
            <a:fillRect/>
          </a:stretch>
        </p:blipFill>
        <p:spPr>
          <a:xfrm>
            <a:off x="3531180" y="1901825"/>
            <a:ext cx="7739489" cy="4351338"/>
          </a:xfrm>
        </p:spPr>
      </p:pic>
      <p:sp>
        <p:nvSpPr>
          <p:cNvPr id="3" name="Google Shape;147;p15">
            <a:extLst>
              <a:ext uri="{FF2B5EF4-FFF2-40B4-BE49-F238E27FC236}">
                <a16:creationId xmlns:a16="http://schemas.microsoft.com/office/drawing/2014/main" id="{1A7D1985-5770-662B-5DE8-6357ECDB6F33}"/>
              </a:ext>
            </a:extLst>
          </p:cNvPr>
          <p:cNvSpPr/>
          <p:nvPr/>
        </p:nvSpPr>
        <p:spPr>
          <a:xfrm>
            <a:off x="152400" y="3362326"/>
            <a:ext cx="3295650" cy="1962150"/>
          </a:xfrm>
          <a:custGeom>
            <a:avLst/>
            <a:gdLst/>
            <a:ahLst/>
            <a:cxnLst/>
            <a:rect l="l" t="t" r="r" b="b"/>
            <a:pathLst>
              <a:path w="4254023" h="4114800" extrusionOk="0">
                <a:moveTo>
                  <a:pt x="0" y="0"/>
                </a:moveTo>
                <a:lnTo>
                  <a:pt x="4254023" y="0"/>
                </a:lnTo>
                <a:lnTo>
                  <a:pt x="4254023" y="4114800"/>
                </a:lnTo>
                <a:lnTo>
                  <a:pt x="0" y="4114800"/>
                </a:lnTo>
                <a:lnTo>
                  <a:pt x="0" y="0"/>
                </a:lnTo>
                <a:close/>
              </a:path>
            </a:pathLst>
          </a:custGeom>
          <a:blipFill rotWithShape="1">
            <a:blip r:embed="rId3">
              <a:alphaModFix/>
            </a:blip>
            <a:stretch>
              <a:fillRect/>
            </a:stretch>
          </a:blipFill>
          <a:ln>
            <a:noFill/>
          </a:ln>
        </p:spPr>
        <p:txBody>
          <a:bodyPr/>
          <a:lstStyle/>
          <a:p>
            <a:r>
              <a:rPr lang="en-US" dirty="0"/>
              <a:t>   </a:t>
            </a:r>
            <a:endParaRPr lang="en-US" dirty="0">
              <a:solidFill>
                <a:schemeClr val="bg1"/>
              </a:solidFill>
            </a:endParaRPr>
          </a:p>
          <a:p>
            <a:r>
              <a:rPr lang="en-US" dirty="0">
                <a:solidFill>
                  <a:schemeClr val="bg1"/>
                </a:solidFill>
              </a:rPr>
              <a:t>Public Route table is associated with public subnets in us-east-1a and us-east-1b</a:t>
            </a:r>
          </a:p>
        </p:txBody>
      </p:sp>
    </p:spTree>
    <p:extLst>
      <p:ext uri="{BB962C8B-B14F-4D97-AF65-F5344CB8AC3E}">
        <p14:creationId xmlns:p14="http://schemas.microsoft.com/office/powerpoint/2010/main" val="2126148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971E5-55B0-3F28-65DB-5486B7A80FED}"/>
              </a:ext>
            </a:extLst>
          </p:cNvPr>
          <p:cNvSpPr>
            <a:spLocks noGrp="1"/>
          </p:cNvSpPr>
          <p:nvPr>
            <p:ph type="title"/>
          </p:nvPr>
        </p:nvSpPr>
        <p:spPr/>
        <p:txBody>
          <a:bodyPr/>
          <a:lstStyle/>
          <a:p>
            <a:r>
              <a:rPr lang="en-US" b="1" i="1" dirty="0">
                <a:solidFill>
                  <a:srgbClr val="92D050"/>
                </a:solidFill>
              </a:rPr>
              <a:t>Private Route table AZ1</a:t>
            </a:r>
            <a:endParaRPr lang="en-US" dirty="0"/>
          </a:p>
        </p:txBody>
      </p:sp>
      <p:pic>
        <p:nvPicPr>
          <p:cNvPr id="5" name="Content Placeholder 4">
            <a:extLst>
              <a:ext uri="{FF2B5EF4-FFF2-40B4-BE49-F238E27FC236}">
                <a16:creationId xmlns:a16="http://schemas.microsoft.com/office/drawing/2014/main" id="{6EC80702-A520-3B90-FE95-1F2E1B8CC775}"/>
              </a:ext>
            </a:extLst>
          </p:cNvPr>
          <p:cNvPicPr>
            <a:picLocks noGrp="1" noChangeAspect="1"/>
          </p:cNvPicPr>
          <p:nvPr>
            <p:ph idx="1"/>
          </p:nvPr>
        </p:nvPicPr>
        <p:blipFill>
          <a:blip r:embed="rId2"/>
          <a:stretch>
            <a:fillRect/>
          </a:stretch>
        </p:blipFill>
        <p:spPr>
          <a:xfrm>
            <a:off x="3614311" y="1690688"/>
            <a:ext cx="7739489" cy="4351338"/>
          </a:xfrm>
        </p:spPr>
      </p:pic>
      <p:sp>
        <p:nvSpPr>
          <p:cNvPr id="3" name="Google Shape;147;p15">
            <a:extLst>
              <a:ext uri="{FF2B5EF4-FFF2-40B4-BE49-F238E27FC236}">
                <a16:creationId xmlns:a16="http://schemas.microsoft.com/office/drawing/2014/main" id="{1DC9CABF-78B5-E0A5-BBD3-04941A775E59}"/>
              </a:ext>
            </a:extLst>
          </p:cNvPr>
          <p:cNvSpPr/>
          <p:nvPr/>
        </p:nvSpPr>
        <p:spPr>
          <a:xfrm>
            <a:off x="152400" y="3362326"/>
            <a:ext cx="3295650" cy="1428749"/>
          </a:xfrm>
          <a:custGeom>
            <a:avLst/>
            <a:gdLst/>
            <a:ahLst/>
            <a:cxnLst/>
            <a:rect l="l" t="t" r="r" b="b"/>
            <a:pathLst>
              <a:path w="4254023" h="4114800" extrusionOk="0">
                <a:moveTo>
                  <a:pt x="0" y="0"/>
                </a:moveTo>
                <a:lnTo>
                  <a:pt x="4254023" y="0"/>
                </a:lnTo>
                <a:lnTo>
                  <a:pt x="4254023" y="4114800"/>
                </a:lnTo>
                <a:lnTo>
                  <a:pt x="0" y="4114800"/>
                </a:lnTo>
                <a:lnTo>
                  <a:pt x="0" y="0"/>
                </a:lnTo>
                <a:close/>
              </a:path>
            </a:pathLst>
          </a:custGeom>
          <a:blipFill rotWithShape="1">
            <a:blip r:embed="rId3">
              <a:alphaModFix/>
            </a:blip>
            <a:stretch>
              <a:fillRect/>
            </a:stretch>
          </a:blipFill>
          <a:ln>
            <a:noFill/>
          </a:ln>
        </p:spPr>
        <p:txBody>
          <a:bodyPr/>
          <a:lstStyle/>
          <a:p>
            <a:r>
              <a:rPr lang="en-US" dirty="0"/>
              <a:t>   </a:t>
            </a:r>
            <a:endParaRPr lang="en-US" dirty="0">
              <a:solidFill>
                <a:schemeClr val="bg1"/>
              </a:solidFill>
            </a:endParaRPr>
          </a:p>
          <a:p>
            <a:r>
              <a:rPr lang="en-US" dirty="0">
                <a:solidFill>
                  <a:schemeClr val="bg1"/>
                </a:solidFill>
              </a:rPr>
              <a:t>Route to NAT Gateway in us-east-1a</a:t>
            </a:r>
          </a:p>
        </p:txBody>
      </p:sp>
    </p:spTree>
    <p:extLst>
      <p:ext uri="{BB962C8B-B14F-4D97-AF65-F5344CB8AC3E}">
        <p14:creationId xmlns:p14="http://schemas.microsoft.com/office/powerpoint/2010/main" val="607368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B9E9F-5AFF-00C9-6221-E75C6C251C93}"/>
              </a:ext>
            </a:extLst>
          </p:cNvPr>
          <p:cNvSpPr>
            <a:spLocks noGrp="1"/>
          </p:cNvSpPr>
          <p:nvPr>
            <p:ph type="title"/>
          </p:nvPr>
        </p:nvSpPr>
        <p:spPr/>
        <p:txBody>
          <a:bodyPr/>
          <a:lstStyle/>
          <a:p>
            <a:r>
              <a:rPr lang="en-US" b="1" i="1" dirty="0">
                <a:solidFill>
                  <a:srgbClr val="92D050"/>
                </a:solidFill>
              </a:rPr>
              <a:t>Private Route table AZ1</a:t>
            </a:r>
            <a:endParaRPr lang="en-US" dirty="0"/>
          </a:p>
        </p:txBody>
      </p:sp>
      <p:pic>
        <p:nvPicPr>
          <p:cNvPr id="5" name="Content Placeholder 4">
            <a:extLst>
              <a:ext uri="{FF2B5EF4-FFF2-40B4-BE49-F238E27FC236}">
                <a16:creationId xmlns:a16="http://schemas.microsoft.com/office/drawing/2014/main" id="{688474A8-F55E-8392-A2E8-8CB75A98A224}"/>
              </a:ext>
            </a:extLst>
          </p:cNvPr>
          <p:cNvPicPr>
            <a:picLocks noGrp="1" noChangeAspect="1"/>
          </p:cNvPicPr>
          <p:nvPr>
            <p:ph idx="1"/>
          </p:nvPr>
        </p:nvPicPr>
        <p:blipFill>
          <a:blip r:embed="rId2"/>
          <a:stretch>
            <a:fillRect/>
          </a:stretch>
        </p:blipFill>
        <p:spPr>
          <a:xfrm>
            <a:off x="3614311" y="1825625"/>
            <a:ext cx="7739489" cy="4351338"/>
          </a:xfrm>
        </p:spPr>
      </p:pic>
      <p:sp>
        <p:nvSpPr>
          <p:cNvPr id="3" name="Google Shape;147;p15">
            <a:extLst>
              <a:ext uri="{FF2B5EF4-FFF2-40B4-BE49-F238E27FC236}">
                <a16:creationId xmlns:a16="http://schemas.microsoft.com/office/drawing/2014/main" id="{09D548E3-DFD7-249E-C479-E27A1FA608FC}"/>
              </a:ext>
            </a:extLst>
          </p:cNvPr>
          <p:cNvSpPr/>
          <p:nvPr/>
        </p:nvSpPr>
        <p:spPr>
          <a:xfrm>
            <a:off x="152400" y="3362326"/>
            <a:ext cx="3295650" cy="1914524"/>
          </a:xfrm>
          <a:custGeom>
            <a:avLst/>
            <a:gdLst/>
            <a:ahLst/>
            <a:cxnLst/>
            <a:rect l="l" t="t" r="r" b="b"/>
            <a:pathLst>
              <a:path w="4254023" h="4114800" extrusionOk="0">
                <a:moveTo>
                  <a:pt x="0" y="0"/>
                </a:moveTo>
                <a:lnTo>
                  <a:pt x="4254023" y="0"/>
                </a:lnTo>
                <a:lnTo>
                  <a:pt x="4254023" y="4114800"/>
                </a:lnTo>
                <a:lnTo>
                  <a:pt x="0" y="4114800"/>
                </a:lnTo>
                <a:lnTo>
                  <a:pt x="0" y="0"/>
                </a:lnTo>
                <a:close/>
              </a:path>
            </a:pathLst>
          </a:custGeom>
          <a:blipFill rotWithShape="1">
            <a:blip r:embed="rId3">
              <a:alphaModFix/>
            </a:blip>
            <a:stretch>
              <a:fillRect/>
            </a:stretch>
          </a:blipFill>
          <a:ln>
            <a:noFill/>
          </a:ln>
        </p:spPr>
        <p:txBody>
          <a:bodyPr/>
          <a:lstStyle/>
          <a:p>
            <a:r>
              <a:rPr lang="en-US" dirty="0"/>
              <a:t>   </a:t>
            </a:r>
            <a:endParaRPr lang="en-US" dirty="0">
              <a:solidFill>
                <a:schemeClr val="bg1"/>
              </a:solidFill>
            </a:endParaRPr>
          </a:p>
          <a:p>
            <a:r>
              <a:rPr lang="en-US" dirty="0">
                <a:solidFill>
                  <a:schemeClr val="bg1"/>
                </a:solidFill>
              </a:rPr>
              <a:t>Private Route table AZ1 is associated with private subnet in us-east-1a</a:t>
            </a:r>
          </a:p>
        </p:txBody>
      </p:sp>
    </p:spTree>
    <p:extLst>
      <p:ext uri="{BB962C8B-B14F-4D97-AF65-F5344CB8AC3E}">
        <p14:creationId xmlns:p14="http://schemas.microsoft.com/office/powerpoint/2010/main" val="3746913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89AB4-BC15-871C-9087-2ECFD7B08F3C}"/>
              </a:ext>
            </a:extLst>
          </p:cNvPr>
          <p:cNvSpPr>
            <a:spLocks noGrp="1"/>
          </p:cNvSpPr>
          <p:nvPr>
            <p:ph type="title"/>
          </p:nvPr>
        </p:nvSpPr>
        <p:spPr/>
        <p:txBody>
          <a:bodyPr/>
          <a:lstStyle/>
          <a:p>
            <a:r>
              <a:rPr lang="en-US" b="1" i="1" u="sng" dirty="0">
                <a:solidFill>
                  <a:srgbClr val="7030A0"/>
                </a:solidFill>
                <a:latin typeface="Calibri"/>
                <a:ea typeface="Calibri"/>
                <a:cs typeface="Calibri"/>
                <a:sym typeface="Calibri"/>
              </a:rPr>
              <a:t>Security Groups</a:t>
            </a:r>
            <a:endParaRPr lang="en-US" dirty="0"/>
          </a:p>
        </p:txBody>
      </p:sp>
      <p:pic>
        <p:nvPicPr>
          <p:cNvPr id="7" name="Content Placeholder 6">
            <a:extLst>
              <a:ext uri="{FF2B5EF4-FFF2-40B4-BE49-F238E27FC236}">
                <a16:creationId xmlns:a16="http://schemas.microsoft.com/office/drawing/2014/main" id="{B31F2A56-411A-BEB4-D062-FA65AF884597}"/>
              </a:ext>
            </a:extLst>
          </p:cNvPr>
          <p:cNvPicPr>
            <a:picLocks noGrp="1" noChangeAspect="1"/>
          </p:cNvPicPr>
          <p:nvPr>
            <p:ph idx="1"/>
          </p:nvPr>
        </p:nvPicPr>
        <p:blipFill>
          <a:blip r:embed="rId2"/>
          <a:stretch>
            <a:fillRect/>
          </a:stretch>
        </p:blipFill>
        <p:spPr>
          <a:xfrm>
            <a:off x="3614311" y="1647826"/>
            <a:ext cx="7739489" cy="4351338"/>
          </a:xfrm>
        </p:spPr>
      </p:pic>
      <p:sp>
        <p:nvSpPr>
          <p:cNvPr id="5" name="Google Shape;147;p15">
            <a:extLst>
              <a:ext uri="{FF2B5EF4-FFF2-40B4-BE49-F238E27FC236}">
                <a16:creationId xmlns:a16="http://schemas.microsoft.com/office/drawing/2014/main" id="{224C2B49-D513-C9B8-8BA2-9DFA3CEBFBD7}"/>
              </a:ext>
            </a:extLst>
          </p:cNvPr>
          <p:cNvSpPr/>
          <p:nvPr/>
        </p:nvSpPr>
        <p:spPr>
          <a:xfrm>
            <a:off x="123825" y="1857375"/>
            <a:ext cx="3295650" cy="4210050"/>
          </a:xfrm>
          <a:custGeom>
            <a:avLst/>
            <a:gdLst/>
            <a:ahLst/>
            <a:cxnLst/>
            <a:rect l="l" t="t" r="r" b="b"/>
            <a:pathLst>
              <a:path w="4254023" h="4114800" extrusionOk="0">
                <a:moveTo>
                  <a:pt x="0" y="0"/>
                </a:moveTo>
                <a:lnTo>
                  <a:pt x="4254023" y="0"/>
                </a:lnTo>
                <a:lnTo>
                  <a:pt x="4254023" y="4114800"/>
                </a:lnTo>
                <a:lnTo>
                  <a:pt x="0" y="4114800"/>
                </a:lnTo>
                <a:lnTo>
                  <a:pt x="0" y="0"/>
                </a:lnTo>
                <a:close/>
              </a:path>
            </a:pathLst>
          </a:custGeom>
          <a:blipFill rotWithShape="1">
            <a:blip r:embed="rId3">
              <a:alphaModFix/>
            </a:blip>
            <a:stretch>
              <a:fillRect/>
            </a:stretch>
          </a:blipFill>
          <a:ln>
            <a:noFill/>
          </a:ln>
        </p:spPr>
        <p:txBody>
          <a:bodyPr/>
          <a:lstStyle/>
          <a:p>
            <a:r>
              <a:rPr lang="en-US" dirty="0"/>
              <a:t>   </a:t>
            </a:r>
            <a:endParaRPr lang="en-US" dirty="0">
              <a:solidFill>
                <a:schemeClr val="bg1"/>
              </a:solidFill>
            </a:endParaRPr>
          </a:p>
          <a:p>
            <a:r>
              <a:rPr lang="en-US" dirty="0">
                <a:solidFill>
                  <a:schemeClr val="bg1"/>
                </a:solidFill>
              </a:rPr>
              <a:t>Security Groups open up certain ports to access the traffic in and out of the instances.</a:t>
            </a:r>
          </a:p>
          <a:p>
            <a:r>
              <a:rPr lang="en-US" dirty="0" err="1">
                <a:solidFill>
                  <a:schemeClr val="bg1"/>
                </a:solidFill>
              </a:rPr>
              <a:t>Internetfacing</a:t>
            </a:r>
            <a:r>
              <a:rPr lang="en-US" dirty="0">
                <a:solidFill>
                  <a:schemeClr val="bg1"/>
                </a:solidFill>
              </a:rPr>
              <a:t>-</a:t>
            </a:r>
            <a:r>
              <a:rPr lang="en-US" dirty="0" err="1">
                <a:solidFill>
                  <a:schemeClr val="bg1"/>
                </a:solidFill>
              </a:rPr>
              <a:t>lb</a:t>
            </a:r>
            <a:r>
              <a:rPr lang="en-US" dirty="0">
                <a:solidFill>
                  <a:schemeClr val="bg1"/>
                </a:solidFill>
              </a:rPr>
              <a:t>-sg allows public internet access to the external load balancer.</a:t>
            </a:r>
          </a:p>
          <a:p>
            <a:r>
              <a:rPr lang="en-US" dirty="0">
                <a:solidFill>
                  <a:schemeClr val="bg1"/>
                </a:solidFill>
              </a:rPr>
              <a:t>It allows Http access on port 80 to the outside world.</a:t>
            </a:r>
          </a:p>
          <a:p>
            <a:r>
              <a:rPr lang="en-US" dirty="0">
                <a:solidFill>
                  <a:schemeClr val="bg1"/>
                </a:solidFill>
              </a:rPr>
              <a:t>It allows IPV6 as well.</a:t>
            </a:r>
          </a:p>
          <a:p>
            <a:r>
              <a:rPr lang="en-US" dirty="0">
                <a:solidFill>
                  <a:schemeClr val="bg1"/>
                </a:solidFill>
              </a:rPr>
              <a:t> </a:t>
            </a:r>
          </a:p>
        </p:txBody>
      </p:sp>
    </p:spTree>
    <p:extLst>
      <p:ext uri="{BB962C8B-B14F-4D97-AF65-F5344CB8AC3E}">
        <p14:creationId xmlns:p14="http://schemas.microsoft.com/office/powerpoint/2010/main" val="10416075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2682C-F8F9-75F6-CEE3-DDD024B81122}"/>
              </a:ext>
            </a:extLst>
          </p:cNvPr>
          <p:cNvSpPr>
            <a:spLocks noGrp="1"/>
          </p:cNvSpPr>
          <p:nvPr>
            <p:ph type="title"/>
          </p:nvPr>
        </p:nvSpPr>
        <p:spPr/>
        <p:txBody>
          <a:bodyPr/>
          <a:lstStyle/>
          <a:p>
            <a:r>
              <a:rPr lang="en-US" b="1" i="1" dirty="0">
                <a:solidFill>
                  <a:srgbClr val="92D050"/>
                </a:solidFill>
              </a:rPr>
              <a:t>Web Tier Security Group</a:t>
            </a:r>
            <a:endParaRPr lang="en-US" dirty="0"/>
          </a:p>
        </p:txBody>
      </p:sp>
      <p:pic>
        <p:nvPicPr>
          <p:cNvPr id="5" name="Content Placeholder 4">
            <a:extLst>
              <a:ext uri="{FF2B5EF4-FFF2-40B4-BE49-F238E27FC236}">
                <a16:creationId xmlns:a16="http://schemas.microsoft.com/office/drawing/2014/main" id="{395C219D-A85F-33E5-1292-93A922FED11B}"/>
              </a:ext>
            </a:extLst>
          </p:cNvPr>
          <p:cNvPicPr>
            <a:picLocks noGrp="1" noChangeAspect="1"/>
          </p:cNvPicPr>
          <p:nvPr>
            <p:ph idx="1"/>
          </p:nvPr>
        </p:nvPicPr>
        <p:blipFill>
          <a:blip r:embed="rId2"/>
          <a:stretch>
            <a:fillRect/>
          </a:stretch>
        </p:blipFill>
        <p:spPr>
          <a:xfrm>
            <a:off x="3726809" y="1642574"/>
            <a:ext cx="7739489" cy="4351338"/>
          </a:xfrm>
        </p:spPr>
      </p:pic>
      <p:sp>
        <p:nvSpPr>
          <p:cNvPr id="3" name="Google Shape;147;p15">
            <a:extLst>
              <a:ext uri="{FF2B5EF4-FFF2-40B4-BE49-F238E27FC236}">
                <a16:creationId xmlns:a16="http://schemas.microsoft.com/office/drawing/2014/main" id="{A3A58646-6910-CD4A-2A8E-7992F8BD30E1}"/>
              </a:ext>
            </a:extLst>
          </p:cNvPr>
          <p:cNvSpPr/>
          <p:nvPr/>
        </p:nvSpPr>
        <p:spPr>
          <a:xfrm>
            <a:off x="123825" y="1857375"/>
            <a:ext cx="3295650" cy="2257425"/>
          </a:xfrm>
          <a:custGeom>
            <a:avLst/>
            <a:gdLst/>
            <a:ahLst/>
            <a:cxnLst/>
            <a:rect l="l" t="t" r="r" b="b"/>
            <a:pathLst>
              <a:path w="4254023" h="4114800" extrusionOk="0">
                <a:moveTo>
                  <a:pt x="0" y="0"/>
                </a:moveTo>
                <a:lnTo>
                  <a:pt x="4254023" y="0"/>
                </a:lnTo>
                <a:lnTo>
                  <a:pt x="4254023" y="4114800"/>
                </a:lnTo>
                <a:lnTo>
                  <a:pt x="0" y="4114800"/>
                </a:lnTo>
                <a:lnTo>
                  <a:pt x="0" y="0"/>
                </a:lnTo>
                <a:close/>
              </a:path>
            </a:pathLst>
          </a:custGeom>
          <a:blipFill rotWithShape="1">
            <a:blip r:embed="rId3">
              <a:alphaModFix/>
            </a:blip>
            <a:stretch>
              <a:fillRect/>
            </a:stretch>
          </a:blipFill>
          <a:ln>
            <a:noFill/>
          </a:ln>
        </p:spPr>
        <p:txBody>
          <a:bodyPr/>
          <a:lstStyle/>
          <a:p>
            <a:r>
              <a:rPr lang="en-US" dirty="0"/>
              <a:t>   </a:t>
            </a:r>
            <a:endParaRPr lang="en-US" dirty="0">
              <a:solidFill>
                <a:schemeClr val="bg1"/>
              </a:solidFill>
            </a:endParaRPr>
          </a:p>
          <a:p>
            <a:r>
              <a:rPr lang="en-US" dirty="0">
                <a:solidFill>
                  <a:schemeClr val="bg1"/>
                </a:solidFill>
              </a:rPr>
              <a:t>This Security Group provides access to the external load balancer and my IP Address on port 80.</a:t>
            </a:r>
          </a:p>
          <a:p>
            <a:r>
              <a:rPr lang="en-US" dirty="0">
                <a:solidFill>
                  <a:schemeClr val="bg1"/>
                </a:solidFill>
              </a:rPr>
              <a:t> </a:t>
            </a:r>
          </a:p>
        </p:txBody>
      </p:sp>
    </p:spTree>
    <p:extLst>
      <p:ext uri="{BB962C8B-B14F-4D97-AF65-F5344CB8AC3E}">
        <p14:creationId xmlns:p14="http://schemas.microsoft.com/office/powerpoint/2010/main" val="2510343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E795A-E19C-7670-15E8-A6784D99FB8C}"/>
              </a:ext>
            </a:extLst>
          </p:cNvPr>
          <p:cNvSpPr>
            <a:spLocks noGrp="1"/>
          </p:cNvSpPr>
          <p:nvPr>
            <p:ph type="title"/>
          </p:nvPr>
        </p:nvSpPr>
        <p:spPr>
          <a:xfrm>
            <a:off x="838200" y="423740"/>
            <a:ext cx="10515600" cy="1325563"/>
          </a:xfrm>
        </p:spPr>
        <p:txBody>
          <a:bodyPr/>
          <a:lstStyle/>
          <a:p>
            <a:r>
              <a:rPr lang="en-US" b="1" i="1" dirty="0">
                <a:solidFill>
                  <a:srgbClr val="92D050"/>
                </a:solidFill>
              </a:rPr>
              <a:t>Internal </a:t>
            </a:r>
            <a:r>
              <a:rPr lang="en-US" b="1" i="1" dirty="0" err="1">
                <a:solidFill>
                  <a:srgbClr val="92D050"/>
                </a:solidFill>
              </a:rPr>
              <a:t>Loadbalancer</a:t>
            </a:r>
            <a:r>
              <a:rPr lang="en-US" b="1" i="1" dirty="0">
                <a:solidFill>
                  <a:srgbClr val="92D050"/>
                </a:solidFill>
              </a:rPr>
              <a:t> Security Group</a:t>
            </a:r>
            <a:endParaRPr lang="en-US" dirty="0"/>
          </a:p>
        </p:txBody>
      </p:sp>
      <p:pic>
        <p:nvPicPr>
          <p:cNvPr id="5" name="Content Placeholder 4">
            <a:extLst>
              <a:ext uri="{FF2B5EF4-FFF2-40B4-BE49-F238E27FC236}">
                <a16:creationId xmlns:a16="http://schemas.microsoft.com/office/drawing/2014/main" id="{64709602-6D24-5DC7-D1CF-7AB9922927DB}"/>
              </a:ext>
            </a:extLst>
          </p:cNvPr>
          <p:cNvPicPr>
            <a:picLocks noGrp="1" noChangeAspect="1"/>
          </p:cNvPicPr>
          <p:nvPr>
            <p:ph idx="1"/>
          </p:nvPr>
        </p:nvPicPr>
        <p:blipFill>
          <a:blip r:embed="rId2"/>
          <a:stretch>
            <a:fillRect/>
          </a:stretch>
        </p:blipFill>
        <p:spPr>
          <a:xfrm>
            <a:off x="4019886" y="1895964"/>
            <a:ext cx="7739489" cy="4351338"/>
          </a:xfrm>
        </p:spPr>
      </p:pic>
      <p:sp>
        <p:nvSpPr>
          <p:cNvPr id="3" name="Google Shape;147;p15">
            <a:extLst>
              <a:ext uri="{FF2B5EF4-FFF2-40B4-BE49-F238E27FC236}">
                <a16:creationId xmlns:a16="http://schemas.microsoft.com/office/drawing/2014/main" id="{251E6E16-E8FD-C995-BD28-6D226735A2CF}"/>
              </a:ext>
            </a:extLst>
          </p:cNvPr>
          <p:cNvSpPr/>
          <p:nvPr/>
        </p:nvSpPr>
        <p:spPr>
          <a:xfrm>
            <a:off x="252779" y="2197345"/>
            <a:ext cx="3295650" cy="1788501"/>
          </a:xfrm>
          <a:custGeom>
            <a:avLst/>
            <a:gdLst/>
            <a:ahLst/>
            <a:cxnLst/>
            <a:rect l="l" t="t" r="r" b="b"/>
            <a:pathLst>
              <a:path w="4254023" h="4114800" extrusionOk="0">
                <a:moveTo>
                  <a:pt x="0" y="0"/>
                </a:moveTo>
                <a:lnTo>
                  <a:pt x="4254023" y="0"/>
                </a:lnTo>
                <a:lnTo>
                  <a:pt x="4254023" y="4114800"/>
                </a:lnTo>
                <a:lnTo>
                  <a:pt x="0" y="4114800"/>
                </a:lnTo>
                <a:lnTo>
                  <a:pt x="0" y="0"/>
                </a:lnTo>
                <a:close/>
              </a:path>
            </a:pathLst>
          </a:custGeom>
          <a:blipFill rotWithShape="1">
            <a:blip r:embed="rId3">
              <a:alphaModFix/>
            </a:blip>
            <a:stretch>
              <a:fillRect/>
            </a:stretch>
          </a:blipFill>
          <a:ln>
            <a:noFill/>
          </a:ln>
        </p:spPr>
        <p:txBody>
          <a:bodyPr/>
          <a:lstStyle/>
          <a:p>
            <a:r>
              <a:rPr lang="en-US" dirty="0"/>
              <a:t>   </a:t>
            </a:r>
            <a:endParaRPr lang="en-US" dirty="0">
              <a:solidFill>
                <a:schemeClr val="bg1"/>
              </a:solidFill>
            </a:endParaRPr>
          </a:p>
          <a:p>
            <a:r>
              <a:rPr lang="en-US" dirty="0">
                <a:solidFill>
                  <a:schemeClr val="bg1"/>
                </a:solidFill>
              </a:rPr>
              <a:t>This Security Group provides access to webserver on port 80.</a:t>
            </a:r>
          </a:p>
          <a:p>
            <a:r>
              <a:rPr lang="en-US" dirty="0">
                <a:solidFill>
                  <a:schemeClr val="bg1"/>
                </a:solidFill>
              </a:rPr>
              <a:t> </a:t>
            </a:r>
          </a:p>
        </p:txBody>
      </p:sp>
    </p:spTree>
    <p:extLst>
      <p:ext uri="{BB962C8B-B14F-4D97-AF65-F5344CB8AC3E}">
        <p14:creationId xmlns:p14="http://schemas.microsoft.com/office/powerpoint/2010/main" val="1966488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55D2A-7867-0235-54AA-50DC35F58296}"/>
              </a:ext>
            </a:extLst>
          </p:cNvPr>
          <p:cNvSpPr>
            <a:spLocks noGrp="1"/>
          </p:cNvSpPr>
          <p:nvPr>
            <p:ph type="title"/>
          </p:nvPr>
        </p:nvSpPr>
        <p:spPr/>
        <p:txBody>
          <a:bodyPr/>
          <a:lstStyle/>
          <a:p>
            <a:r>
              <a:rPr lang="en-US" b="1" i="1" dirty="0">
                <a:solidFill>
                  <a:srgbClr val="92D050"/>
                </a:solidFill>
              </a:rPr>
              <a:t>Private Instances Security Group</a:t>
            </a:r>
            <a:endParaRPr lang="en-US" dirty="0"/>
          </a:p>
        </p:txBody>
      </p:sp>
      <p:pic>
        <p:nvPicPr>
          <p:cNvPr id="5" name="Content Placeholder 4">
            <a:extLst>
              <a:ext uri="{FF2B5EF4-FFF2-40B4-BE49-F238E27FC236}">
                <a16:creationId xmlns:a16="http://schemas.microsoft.com/office/drawing/2014/main" id="{724A187A-7680-6B7E-A11F-40F50A9213CF}"/>
              </a:ext>
            </a:extLst>
          </p:cNvPr>
          <p:cNvPicPr>
            <a:picLocks noGrp="1" noChangeAspect="1"/>
          </p:cNvPicPr>
          <p:nvPr>
            <p:ph idx="1"/>
          </p:nvPr>
        </p:nvPicPr>
        <p:blipFill>
          <a:blip r:embed="rId2"/>
          <a:stretch>
            <a:fillRect/>
          </a:stretch>
        </p:blipFill>
        <p:spPr>
          <a:xfrm>
            <a:off x="4055055" y="1810177"/>
            <a:ext cx="7739489" cy="4351338"/>
          </a:xfrm>
        </p:spPr>
      </p:pic>
      <p:sp>
        <p:nvSpPr>
          <p:cNvPr id="3" name="Google Shape;147;p15">
            <a:extLst>
              <a:ext uri="{FF2B5EF4-FFF2-40B4-BE49-F238E27FC236}">
                <a16:creationId xmlns:a16="http://schemas.microsoft.com/office/drawing/2014/main" id="{1B7A88E6-C5F1-14DB-48F1-00D9E16CB84B}"/>
              </a:ext>
            </a:extLst>
          </p:cNvPr>
          <p:cNvSpPr/>
          <p:nvPr/>
        </p:nvSpPr>
        <p:spPr>
          <a:xfrm>
            <a:off x="252779" y="2197345"/>
            <a:ext cx="3295650" cy="1788501"/>
          </a:xfrm>
          <a:custGeom>
            <a:avLst/>
            <a:gdLst/>
            <a:ahLst/>
            <a:cxnLst/>
            <a:rect l="l" t="t" r="r" b="b"/>
            <a:pathLst>
              <a:path w="4254023" h="4114800" extrusionOk="0">
                <a:moveTo>
                  <a:pt x="0" y="0"/>
                </a:moveTo>
                <a:lnTo>
                  <a:pt x="4254023" y="0"/>
                </a:lnTo>
                <a:lnTo>
                  <a:pt x="4254023" y="4114800"/>
                </a:lnTo>
                <a:lnTo>
                  <a:pt x="0" y="4114800"/>
                </a:lnTo>
                <a:lnTo>
                  <a:pt x="0" y="0"/>
                </a:lnTo>
                <a:close/>
              </a:path>
            </a:pathLst>
          </a:custGeom>
          <a:blipFill rotWithShape="1">
            <a:blip r:embed="rId3">
              <a:alphaModFix/>
            </a:blip>
            <a:stretch>
              <a:fillRect/>
            </a:stretch>
          </a:blipFill>
          <a:ln>
            <a:noFill/>
          </a:ln>
        </p:spPr>
        <p:txBody>
          <a:bodyPr/>
          <a:lstStyle/>
          <a:p>
            <a:r>
              <a:rPr lang="en-US" dirty="0"/>
              <a:t>   </a:t>
            </a:r>
            <a:endParaRPr lang="en-US" dirty="0">
              <a:solidFill>
                <a:schemeClr val="bg1"/>
              </a:solidFill>
            </a:endParaRPr>
          </a:p>
          <a:p>
            <a:r>
              <a:rPr lang="en-US" dirty="0">
                <a:solidFill>
                  <a:schemeClr val="bg1"/>
                </a:solidFill>
              </a:rPr>
              <a:t>This Security Group opens up port 4000 for internal load balancer and My IP Address.</a:t>
            </a:r>
          </a:p>
          <a:p>
            <a:r>
              <a:rPr lang="en-US" dirty="0">
                <a:solidFill>
                  <a:schemeClr val="bg1"/>
                </a:solidFill>
              </a:rPr>
              <a:t> </a:t>
            </a:r>
          </a:p>
        </p:txBody>
      </p:sp>
    </p:spTree>
    <p:extLst>
      <p:ext uri="{BB962C8B-B14F-4D97-AF65-F5344CB8AC3E}">
        <p14:creationId xmlns:p14="http://schemas.microsoft.com/office/powerpoint/2010/main" val="3516363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grpSp>
        <p:nvGrpSpPr>
          <p:cNvPr id="105" name="Google Shape;105;p14"/>
          <p:cNvGrpSpPr/>
          <p:nvPr/>
        </p:nvGrpSpPr>
        <p:grpSpPr>
          <a:xfrm>
            <a:off x="-740883" y="0"/>
            <a:ext cx="13673765" cy="6858000"/>
            <a:chOff x="0" y="-100240"/>
            <a:chExt cx="4616112" cy="2709333"/>
          </a:xfrm>
        </p:grpSpPr>
        <p:sp>
          <p:nvSpPr>
            <p:cNvPr id="106" name="Google Shape;106;p14"/>
            <p:cNvSpPr/>
            <p:nvPr/>
          </p:nvSpPr>
          <p:spPr>
            <a:xfrm>
              <a:off x="0" y="-100240"/>
              <a:ext cx="4616112" cy="2709333"/>
            </a:xfrm>
            <a:custGeom>
              <a:avLst/>
              <a:gdLst/>
              <a:ahLst/>
              <a:cxnLst/>
              <a:rect l="l" t="t" r="r" b="b"/>
              <a:pathLst>
                <a:path w="4616112" h="2508853" extrusionOk="0">
                  <a:moveTo>
                    <a:pt x="0" y="0"/>
                  </a:moveTo>
                  <a:lnTo>
                    <a:pt x="4616112" y="0"/>
                  </a:lnTo>
                  <a:lnTo>
                    <a:pt x="4616112" y="2508853"/>
                  </a:lnTo>
                  <a:lnTo>
                    <a:pt x="0" y="2508853"/>
                  </a:lnTo>
                  <a:close/>
                </a:path>
              </a:pathLst>
            </a:custGeom>
            <a:solidFill>
              <a:srgbClr val="FFFFFF"/>
            </a:solidFill>
            <a:ln>
              <a:noFill/>
            </a:ln>
          </p:spPr>
          <p:txBody>
            <a:bodyPr/>
            <a:lstStyle/>
            <a:p>
              <a:endParaRPr lang="en-US" sz="1200"/>
            </a:p>
          </p:txBody>
        </p:sp>
        <p:sp>
          <p:nvSpPr>
            <p:cNvPr id="107" name="Google Shape;107;p14"/>
            <p:cNvSpPr txBox="1"/>
            <p:nvPr/>
          </p:nvSpPr>
          <p:spPr>
            <a:xfrm>
              <a:off x="0" y="-38100"/>
              <a:ext cx="812800" cy="850900"/>
            </a:xfrm>
            <a:prstGeom prst="rect">
              <a:avLst/>
            </a:prstGeom>
            <a:noFill/>
            <a:ln>
              <a:noFill/>
            </a:ln>
          </p:spPr>
          <p:txBody>
            <a:bodyPr spcFirstLastPara="1" wrap="square" lIns="33867" tIns="33867" rIns="33867" bIns="33867" anchor="ctr" anchorCtr="0">
              <a:noAutofit/>
            </a:bodyPr>
            <a:lstStyle/>
            <a:p>
              <a:pPr algn="ctr">
                <a:lnSpc>
                  <a:spcPct val="173333"/>
                </a:lnSpc>
              </a:pPr>
              <a:endParaRPr sz="1200">
                <a:solidFill>
                  <a:schemeClr val="dk1"/>
                </a:solidFill>
                <a:latin typeface="Calibri"/>
                <a:ea typeface="Calibri"/>
                <a:cs typeface="Calibri"/>
                <a:sym typeface="Calibri"/>
              </a:endParaRPr>
            </a:p>
          </p:txBody>
        </p:sp>
      </p:grpSp>
      <p:grpSp>
        <p:nvGrpSpPr>
          <p:cNvPr id="108" name="Google Shape;108;p14"/>
          <p:cNvGrpSpPr/>
          <p:nvPr/>
        </p:nvGrpSpPr>
        <p:grpSpPr>
          <a:xfrm>
            <a:off x="-740883" y="679450"/>
            <a:ext cx="13673765" cy="5499100"/>
            <a:chOff x="0" y="25400"/>
            <a:chExt cx="27347531" cy="10998200"/>
          </a:xfrm>
        </p:grpSpPr>
        <p:cxnSp>
          <p:nvCxnSpPr>
            <p:cNvPr id="109" name="Google Shape;109;p14"/>
            <p:cNvCxnSpPr/>
            <p:nvPr/>
          </p:nvCxnSpPr>
          <p:spPr>
            <a:xfrm>
              <a:off x="0" y="25400"/>
              <a:ext cx="27347531" cy="0"/>
            </a:xfrm>
            <a:prstGeom prst="straightConnector1">
              <a:avLst/>
            </a:prstGeom>
            <a:noFill/>
            <a:ln w="50800" cap="flat" cmpd="sng">
              <a:solidFill>
                <a:srgbClr val="ED5B2E">
                  <a:alpha val="29803"/>
                </a:srgbClr>
              </a:solidFill>
              <a:prstDash val="solid"/>
              <a:round/>
              <a:headEnd type="none" w="sm" len="sm"/>
              <a:tailEnd type="none" w="sm" len="sm"/>
            </a:ln>
          </p:spPr>
        </p:cxnSp>
        <p:cxnSp>
          <p:nvCxnSpPr>
            <p:cNvPr id="110" name="Google Shape;110;p14"/>
            <p:cNvCxnSpPr/>
            <p:nvPr/>
          </p:nvCxnSpPr>
          <p:spPr>
            <a:xfrm>
              <a:off x="0" y="1247422"/>
              <a:ext cx="27347531" cy="0"/>
            </a:xfrm>
            <a:prstGeom prst="straightConnector1">
              <a:avLst/>
            </a:prstGeom>
            <a:noFill/>
            <a:ln w="50800" cap="flat" cmpd="sng">
              <a:solidFill>
                <a:srgbClr val="ED5B2E">
                  <a:alpha val="29803"/>
                </a:srgbClr>
              </a:solidFill>
              <a:prstDash val="solid"/>
              <a:round/>
              <a:headEnd type="none" w="sm" len="sm"/>
              <a:tailEnd type="none" w="sm" len="sm"/>
            </a:ln>
          </p:spPr>
        </p:cxnSp>
        <p:cxnSp>
          <p:nvCxnSpPr>
            <p:cNvPr id="111" name="Google Shape;111;p14"/>
            <p:cNvCxnSpPr/>
            <p:nvPr/>
          </p:nvCxnSpPr>
          <p:spPr>
            <a:xfrm>
              <a:off x="0" y="2469444"/>
              <a:ext cx="27347531" cy="0"/>
            </a:xfrm>
            <a:prstGeom prst="straightConnector1">
              <a:avLst/>
            </a:prstGeom>
            <a:noFill/>
            <a:ln w="50800" cap="flat" cmpd="sng">
              <a:solidFill>
                <a:srgbClr val="ED5B2E">
                  <a:alpha val="29803"/>
                </a:srgbClr>
              </a:solidFill>
              <a:prstDash val="solid"/>
              <a:round/>
              <a:headEnd type="none" w="sm" len="sm"/>
              <a:tailEnd type="none" w="sm" len="sm"/>
            </a:ln>
          </p:spPr>
        </p:cxnSp>
        <p:cxnSp>
          <p:nvCxnSpPr>
            <p:cNvPr id="112" name="Google Shape;112;p14"/>
            <p:cNvCxnSpPr/>
            <p:nvPr/>
          </p:nvCxnSpPr>
          <p:spPr>
            <a:xfrm>
              <a:off x="0" y="3691467"/>
              <a:ext cx="27347531" cy="0"/>
            </a:xfrm>
            <a:prstGeom prst="straightConnector1">
              <a:avLst/>
            </a:prstGeom>
            <a:noFill/>
            <a:ln w="50800" cap="flat" cmpd="sng">
              <a:solidFill>
                <a:srgbClr val="ED5B2E">
                  <a:alpha val="29803"/>
                </a:srgbClr>
              </a:solidFill>
              <a:prstDash val="solid"/>
              <a:round/>
              <a:headEnd type="none" w="sm" len="sm"/>
              <a:tailEnd type="none" w="sm" len="sm"/>
            </a:ln>
          </p:spPr>
        </p:cxnSp>
        <p:cxnSp>
          <p:nvCxnSpPr>
            <p:cNvPr id="113" name="Google Shape;113;p14"/>
            <p:cNvCxnSpPr/>
            <p:nvPr/>
          </p:nvCxnSpPr>
          <p:spPr>
            <a:xfrm>
              <a:off x="0" y="7357533"/>
              <a:ext cx="27347531" cy="0"/>
            </a:xfrm>
            <a:prstGeom prst="straightConnector1">
              <a:avLst/>
            </a:prstGeom>
            <a:noFill/>
            <a:ln w="50800" cap="flat" cmpd="sng">
              <a:solidFill>
                <a:srgbClr val="ED5B2E">
                  <a:alpha val="29803"/>
                </a:srgbClr>
              </a:solidFill>
              <a:prstDash val="solid"/>
              <a:round/>
              <a:headEnd type="none" w="sm" len="sm"/>
              <a:tailEnd type="none" w="sm" len="sm"/>
            </a:ln>
          </p:spPr>
        </p:cxnSp>
        <p:cxnSp>
          <p:nvCxnSpPr>
            <p:cNvPr id="114" name="Google Shape;114;p14"/>
            <p:cNvCxnSpPr/>
            <p:nvPr/>
          </p:nvCxnSpPr>
          <p:spPr>
            <a:xfrm>
              <a:off x="0" y="4913489"/>
              <a:ext cx="27347531" cy="0"/>
            </a:xfrm>
            <a:prstGeom prst="straightConnector1">
              <a:avLst/>
            </a:prstGeom>
            <a:noFill/>
            <a:ln w="50800" cap="flat" cmpd="sng">
              <a:solidFill>
                <a:srgbClr val="ED5B2E">
                  <a:alpha val="29803"/>
                </a:srgbClr>
              </a:solidFill>
              <a:prstDash val="solid"/>
              <a:round/>
              <a:headEnd type="none" w="sm" len="sm"/>
              <a:tailEnd type="none" w="sm" len="sm"/>
            </a:ln>
          </p:spPr>
        </p:cxnSp>
        <p:cxnSp>
          <p:nvCxnSpPr>
            <p:cNvPr id="115" name="Google Shape;115;p14"/>
            <p:cNvCxnSpPr/>
            <p:nvPr/>
          </p:nvCxnSpPr>
          <p:spPr>
            <a:xfrm>
              <a:off x="0" y="6135511"/>
              <a:ext cx="27347531" cy="0"/>
            </a:xfrm>
            <a:prstGeom prst="straightConnector1">
              <a:avLst/>
            </a:prstGeom>
            <a:noFill/>
            <a:ln w="50800" cap="flat" cmpd="sng">
              <a:solidFill>
                <a:srgbClr val="ED5B2E">
                  <a:alpha val="29803"/>
                </a:srgbClr>
              </a:solidFill>
              <a:prstDash val="solid"/>
              <a:round/>
              <a:headEnd type="none" w="sm" len="sm"/>
              <a:tailEnd type="none" w="sm" len="sm"/>
            </a:ln>
          </p:spPr>
        </p:cxnSp>
        <p:cxnSp>
          <p:nvCxnSpPr>
            <p:cNvPr id="116" name="Google Shape;116;p14"/>
            <p:cNvCxnSpPr/>
            <p:nvPr/>
          </p:nvCxnSpPr>
          <p:spPr>
            <a:xfrm>
              <a:off x="0" y="8579556"/>
              <a:ext cx="27347531" cy="0"/>
            </a:xfrm>
            <a:prstGeom prst="straightConnector1">
              <a:avLst/>
            </a:prstGeom>
            <a:noFill/>
            <a:ln w="50800" cap="flat" cmpd="sng">
              <a:solidFill>
                <a:srgbClr val="ED5B2E">
                  <a:alpha val="29803"/>
                </a:srgbClr>
              </a:solidFill>
              <a:prstDash val="solid"/>
              <a:round/>
              <a:headEnd type="none" w="sm" len="sm"/>
              <a:tailEnd type="none" w="sm" len="sm"/>
            </a:ln>
          </p:spPr>
        </p:cxnSp>
        <p:cxnSp>
          <p:nvCxnSpPr>
            <p:cNvPr id="117" name="Google Shape;117;p14"/>
            <p:cNvCxnSpPr/>
            <p:nvPr/>
          </p:nvCxnSpPr>
          <p:spPr>
            <a:xfrm>
              <a:off x="0" y="9801578"/>
              <a:ext cx="27347531" cy="0"/>
            </a:xfrm>
            <a:prstGeom prst="straightConnector1">
              <a:avLst/>
            </a:prstGeom>
            <a:noFill/>
            <a:ln w="50800" cap="flat" cmpd="sng">
              <a:solidFill>
                <a:srgbClr val="ED5B2E">
                  <a:alpha val="29803"/>
                </a:srgbClr>
              </a:solidFill>
              <a:prstDash val="solid"/>
              <a:round/>
              <a:headEnd type="none" w="sm" len="sm"/>
              <a:tailEnd type="none" w="sm" len="sm"/>
            </a:ln>
          </p:spPr>
        </p:cxnSp>
        <p:cxnSp>
          <p:nvCxnSpPr>
            <p:cNvPr id="118" name="Google Shape;118;p14"/>
            <p:cNvCxnSpPr/>
            <p:nvPr/>
          </p:nvCxnSpPr>
          <p:spPr>
            <a:xfrm>
              <a:off x="0" y="11023600"/>
              <a:ext cx="27347531" cy="0"/>
            </a:xfrm>
            <a:prstGeom prst="straightConnector1">
              <a:avLst/>
            </a:prstGeom>
            <a:noFill/>
            <a:ln w="50800" cap="flat" cmpd="sng">
              <a:solidFill>
                <a:srgbClr val="ED5B2E">
                  <a:alpha val="29803"/>
                </a:srgbClr>
              </a:solidFill>
              <a:prstDash val="solid"/>
              <a:round/>
              <a:headEnd type="none" w="sm" len="sm"/>
              <a:tailEnd type="none" w="sm" len="sm"/>
            </a:ln>
          </p:spPr>
        </p:cxnSp>
      </p:grpSp>
      <p:sp>
        <p:nvSpPr>
          <p:cNvPr id="119" name="Google Shape;119;p14"/>
          <p:cNvSpPr txBox="1"/>
          <p:nvPr/>
        </p:nvSpPr>
        <p:spPr>
          <a:xfrm>
            <a:off x="-547574" y="2042300"/>
            <a:ext cx="5025780" cy="4670894"/>
          </a:xfrm>
          <a:prstGeom prst="rect">
            <a:avLst/>
          </a:prstGeom>
          <a:noFill/>
          <a:ln>
            <a:noFill/>
          </a:ln>
        </p:spPr>
        <p:txBody>
          <a:bodyPr spcFirstLastPara="1" wrap="square" lIns="0" tIns="0" rIns="0" bIns="0" anchor="t" anchorCtr="0">
            <a:spAutoFit/>
          </a:bodyPr>
          <a:lstStyle/>
          <a:p>
            <a:pPr algn="ctr">
              <a:lnSpc>
                <a:spcPct val="110000"/>
              </a:lnSpc>
            </a:pPr>
            <a:r>
              <a:rPr lang="en-US" sz="1533" dirty="0">
                <a:solidFill>
                  <a:srgbClr val="000000"/>
                </a:solidFill>
                <a:latin typeface="Roboto"/>
                <a:ea typeface="Roboto"/>
                <a:cs typeface="Roboto"/>
                <a:sym typeface="Roboto"/>
              </a:rPr>
              <a:t>We have three tiers such as Web Tier, App Tier and Database Tier.</a:t>
            </a:r>
            <a:endParaRPr sz="1200" dirty="0"/>
          </a:p>
          <a:p>
            <a:pPr algn="ctr">
              <a:lnSpc>
                <a:spcPct val="110000"/>
              </a:lnSpc>
            </a:pPr>
            <a:r>
              <a:rPr lang="en-US" sz="1533" dirty="0">
                <a:solidFill>
                  <a:srgbClr val="000000"/>
                </a:solidFill>
                <a:latin typeface="Roboto"/>
                <a:ea typeface="Roboto"/>
                <a:cs typeface="Roboto"/>
                <a:sym typeface="Roboto"/>
              </a:rPr>
              <a:t>We have a VPC with 2 Availability zones in a region. It has one Internet Gateway attached to six subnets. We have 2 public subnets and 4 private subnets. Public subnets have access to internet while private subnets doesn’t have.</a:t>
            </a:r>
          </a:p>
          <a:p>
            <a:pPr algn="ctr">
              <a:lnSpc>
                <a:spcPct val="110000"/>
              </a:lnSpc>
            </a:pPr>
            <a:endParaRPr lang="en-US" sz="1533" dirty="0">
              <a:solidFill>
                <a:srgbClr val="000000"/>
              </a:solidFill>
              <a:latin typeface="Roboto"/>
              <a:ea typeface="Roboto"/>
              <a:cs typeface="Roboto"/>
              <a:sym typeface="Roboto"/>
            </a:endParaRPr>
          </a:p>
          <a:p>
            <a:pPr algn="ctr">
              <a:lnSpc>
                <a:spcPct val="110000"/>
              </a:lnSpc>
            </a:pPr>
            <a:r>
              <a:rPr lang="en-US" sz="1533" dirty="0">
                <a:solidFill>
                  <a:srgbClr val="000000"/>
                </a:solidFill>
                <a:latin typeface="Roboto"/>
                <a:ea typeface="Roboto"/>
                <a:cs typeface="Roboto"/>
                <a:sym typeface="Roboto"/>
              </a:rPr>
              <a:t>The request from Internet Gateway is passed to External </a:t>
            </a:r>
            <a:r>
              <a:rPr lang="en-US" sz="1533" dirty="0" err="1">
                <a:solidFill>
                  <a:srgbClr val="000000"/>
                </a:solidFill>
                <a:latin typeface="Roboto"/>
                <a:ea typeface="Roboto"/>
                <a:cs typeface="Roboto"/>
                <a:sym typeface="Roboto"/>
              </a:rPr>
              <a:t>Loadbalancer</a:t>
            </a:r>
            <a:r>
              <a:rPr lang="en-US" sz="1533" dirty="0">
                <a:solidFill>
                  <a:srgbClr val="000000"/>
                </a:solidFill>
                <a:latin typeface="Roboto"/>
                <a:ea typeface="Roboto"/>
                <a:cs typeface="Roboto"/>
                <a:sym typeface="Roboto"/>
              </a:rPr>
              <a:t> which redirects to the backend EC2 servers in the Web Tier. These EC2 servers are part of Autoscaling group. The request from webservers are directed to the Internal Load balancer which is then redirected to the </a:t>
            </a:r>
            <a:r>
              <a:rPr lang="en-US" sz="1533" dirty="0" err="1">
                <a:solidFill>
                  <a:srgbClr val="000000"/>
                </a:solidFill>
                <a:latin typeface="Roboto"/>
                <a:ea typeface="Roboto"/>
                <a:cs typeface="Roboto"/>
                <a:sym typeface="Roboto"/>
              </a:rPr>
              <a:t>Appservers</a:t>
            </a:r>
            <a:r>
              <a:rPr lang="en-US" sz="1533" dirty="0">
                <a:solidFill>
                  <a:srgbClr val="000000"/>
                </a:solidFill>
                <a:latin typeface="Roboto"/>
                <a:ea typeface="Roboto"/>
                <a:cs typeface="Roboto"/>
                <a:sym typeface="Roboto"/>
              </a:rPr>
              <a:t> in the App Tier. All the requests from </a:t>
            </a:r>
            <a:r>
              <a:rPr lang="en-US" sz="1533" dirty="0" err="1">
                <a:solidFill>
                  <a:srgbClr val="000000"/>
                </a:solidFill>
                <a:latin typeface="Roboto"/>
                <a:ea typeface="Roboto"/>
                <a:cs typeface="Roboto"/>
                <a:sym typeface="Roboto"/>
              </a:rPr>
              <a:t>Appservers</a:t>
            </a:r>
            <a:r>
              <a:rPr lang="en-US" sz="1533" dirty="0">
                <a:solidFill>
                  <a:srgbClr val="000000"/>
                </a:solidFill>
                <a:latin typeface="Roboto"/>
                <a:ea typeface="Roboto"/>
                <a:cs typeface="Roboto"/>
                <a:sym typeface="Roboto"/>
              </a:rPr>
              <a:t> are directed to RDS. We have primary and secondary database. If Primary database fails, it will be replaced with Read replica(Secondary database). We have used high availability and fault tolerance in all the levels of the architecture. </a:t>
            </a:r>
            <a:endParaRPr sz="1200" dirty="0"/>
          </a:p>
        </p:txBody>
      </p:sp>
      <p:sp>
        <p:nvSpPr>
          <p:cNvPr id="120" name="Google Shape;120;p14"/>
          <p:cNvSpPr txBox="1"/>
          <p:nvPr/>
        </p:nvSpPr>
        <p:spPr>
          <a:xfrm>
            <a:off x="1699684" y="622300"/>
            <a:ext cx="8792633" cy="997196"/>
          </a:xfrm>
          <a:prstGeom prst="rect">
            <a:avLst/>
          </a:prstGeom>
          <a:noFill/>
          <a:ln>
            <a:noFill/>
          </a:ln>
        </p:spPr>
        <p:txBody>
          <a:bodyPr spcFirstLastPara="1" wrap="square" lIns="0" tIns="0" rIns="0" bIns="0" anchor="t" anchorCtr="0">
            <a:spAutoFit/>
          </a:bodyPr>
          <a:lstStyle/>
          <a:p>
            <a:pPr algn="ctr">
              <a:lnSpc>
                <a:spcPct val="120002"/>
              </a:lnSpc>
            </a:pPr>
            <a:r>
              <a:rPr lang="en-US" sz="5400" dirty="0">
                <a:solidFill>
                  <a:srgbClr val="ED5B2E"/>
                </a:solidFill>
                <a:latin typeface="Caveat Brush"/>
                <a:sym typeface="Caveat Brush"/>
              </a:rPr>
              <a:t>Project Overview</a:t>
            </a:r>
            <a:endParaRPr sz="1200" dirty="0"/>
          </a:p>
        </p:txBody>
      </p:sp>
      <p:sp>
        <p:nvSpPr>
          <p:cNvPr id="121" name="Google Shape;121;p14"/>
          <p:cNvSpPr txBox="1"/>
          <p:nvPr/>
        </p:nvSpPr>
        <p:spPr>
          <a:xfrm>
            <a:off x="8123860" y="5716712"/>
            <a:ext cx="2368457" cy="1037976"/>
          </a:xfrm>
          <a:prstGeom prst="rect">
            <a:avLst/>
          </a:prstGeom>
          <a:noFill/>
          <a:ln>
            <a:noFill/>
          </a:ln>
        </p:spPr>
        <p:txBody>
          <a:bodyPr spcFirstLastPara="1" wrap="square" lIns="0" tIns="0" rIns="0" bIns="0" anchor="t" anchorCtr="0">
            <a:spAutoFit/>
          </a:bodyPr>
          <a:lstStyle/>
          <a:p>
            <a:pPr algn="ctr">
              <a:lnSpc>
                <a:spcPct val="110000"/>
              </a:lnSpc>
            </a:pPr>
            <a:endParaRPr sz="1533" dirty="0">
              <a:solidFill>
                <a:srgbClr val="000000"/>
              </a:solidFill>
              <a:latin typeface="Roboto"/>
              <a:ea typeface="Roboto"/>
              <a:cs typeface="Roboto"/>
              <a:sym typeface="Roboto"/>
            </a:endParaRPr>
          </a:p>
          <a:p>
            <a:pPr algn="ctr">
              <a:lnSpc>
                <a:spcPct val="110000"/>
              </a:lnSpc>
            </a:pPr>
            <a:r>
              <a:rPr lang="en-US" sz="1533" u="sng" dirty="0">
                <a:solidFill>
                  <a:srgbClr val="000000"/>
                </a:solidFill>
                <a:latin typeface="Roboto"/>
                <a:ea typeface="Roboto"/>
                <a:cs typeface="Roboto"/>
                <a:sym typeface="Roboto"/>
              </a:rPr>
              <a:t>Services used:</a:t>
            </a:r>
            <a:r>
              <a:rPr lang="en-US" sz="1533" dirty="0">
                <a:solidFill>
                  <a:srgbClr val="000000"/>
                </a:solidFill>
                <a:latin typeface="Roboto"/>
                <a:ea typeface="Roboto"/>
                <a:cs typeface="Roboto"/>
                <a:sym typeface="Roboto"/>
              </a:rPr>
              <a:t> VPC, EC2, RDS, S3, ELB, ASG and IAM.</a:t>
            </a:r>
            <a:endParaRPr sz="1200" dirty="0"/>
          </a:p>
        </p:txBody>
      </p:sp>
      <p:sp>
        <p:nvSpPr>
          <p:cNvPr id="123" name="Google Shape;123;p14"/>
          <p:cNvSpPr txBox="1"/>
          <p:nvPr/>
        </p:nvSpPr>
        <p:spPr>
          <a:xfrm>
            <a:off x="574422" y="1541926"/>
            <a:ext cx="3427534" cy="466731"/>
          </a:xfrm>
          <a:prstGeom prst="rect">
            <a:avLst/>
          </a:prstGeom>
          <a:noFill/>
          <a:ln>
            <a:noFill/>
          </a:ln>
        </p:spPr>
        <p:txBody>
          <a:bodyPr spcFirstLastPara="1" wrap="square" lIns="0" tIns="0" rIns="0" bIns="0" anchor="t" anchorCtr="0">
            <a:spAutoFit/>
          </a:bodyPr>
          <a:lstStyle/>
          <a:p>
            <a:pPr algn="ctr">
              <a:lnSpc>
                <a:spcPct val="130000"/>
              </a:lnSpc>
            </a:pPr>
            <a:r>
              <a:rPr lang="en-US" sz="2333" b="1" dirty="0">
                <a:solidFill>
                  <a:srgbClr val="000000"/>
                </a:solidFill>
                <a:latin typeface="Roboto"/>
                <a:ea typeface="Roboto"/>
                <a:cs typeface="Roboto"/>
                <a:sym typeface="Roboto"/>
              </a:rPr>
              <a:t>Architecture</a:t>
            </a:r>
            <a:endParaRPr sz="1200" dirty="0"/>
          </a:p>
        </p:txBody>
      </p:sp>
      <p:pic>
        <p:nvPicPr>
          <p:cNvPr id="3" name="Picture 2">
            <a:extLst>
              <a:ext uri="{FF2B5EF4-FFF2-40B4-BE49-F238E27FC236}">
                <a16:creationId xmlns:a16="http://schemas.microsoft.com/office/drawing/2014/main" id="{1C7DF334-55C3-42CD-0445-E503B248661D}"/>
              </a:ext>
            </a:extLst>
          </p:cNvPr>
          <p:cNvPicPr>
            <a:picLocks noChangeAspect="1"/>
          </p:cNvPicPr>
          <p:nvPr/>
        </p:nvPicPr>
        <p:blipFill>
          <a:blip r:embed="rId3"/>
          <a:stretch>
            <a:fillRect/>
          </a:stretch>
        </p:blipFill>
        <p:spPr>
          <a:xfrm>
            <a:off x="4799778" y="2338265"/>
            <a:ext cx="4696480" cy="251495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B4D16-BECA-F208-09A1-771B265AA903}"/>
              </a:ext>
            </a:extLst>
          </p:cNvPr>
          <p:cNvSpPr>
            <a:spLocks noGrp="1"/>
          </p:cNvSpPr>
          <p:nvPr>
            <p:ph type="title"/>
          </p:nvPr>
        </p:nvSpPr>
        <p:spPr/>
        <p:txBody>
          <a:bodyPr/>
          <a:lstStyle/>
          <a:p>
            <a:r>
              <a:rPr lang="en-US" b="1" i="1" dirty="0">
                <a:solidFill>
                  <a:srgbClr val="92D050"/>
                </a:solidFill>
              </a:rPr>
              <a:t>DB Security Group</a:t>
            </a:r>
            <a:endParaRPr lang="en-US" dirty="0"/>
          </a:p>
        </p:txBody>
      </p:sp>
      <p:pic>
        <p:nvPicPr>
          <p:cNvPr id="5" name="Content Placeholder 4">
            <a:extLst>
              <a:ext uri="{FF2B5EF4-FFF2-40B4-BE49-F238E27FC236}">
                <a16:creationId xmlns:a16="http://schemas.microsoft.com/office/drawing/2014/main" id="{716FF28D-26B9-FC26-B416-C13F0CB9A4A1}"/>
              </a:ext>
            </a:extLst>
          </p:cNvPr>
          <p:cNvPicPr>
            <a:picLocks noGrp="1" noChangeAspect="1"/>
          </p:cNvPicPr>
          <p:nvPr>
            <p:ph idx="1"/>
          </p:nvPr>
        </p:nvPicPr>
        <p:blipFill>
          <a:blip r:embed="rId2"/>
          <a:stretch>
            <a:fillRect/>
          </a:stretch>
        </p:blipFill>
        <p:spPr>
          <a:xfrm>
            <a:off x="3820594" y="1690688"/>
            <a:ext cx="7739489" cy="4351338"/>
          </a:xfrm>
        </p:spPr>
      </p:pic>
      <p:sp>
        <p:nvSpPr>
          <p:cNvPr id="6" name="Google Shape;147;p15">
            <a:extLst>
              <a:ext uri="{FF2B5EF4-FFF2-40B4-BE49-F238E27FC236}">
                <a16:creationId xmlns:a16="http://schemas.microsoft.com/office/drawing/2014/main" id="{163DACF9-BCEC-E573-AD54-E501FC8B465D}"/>
              </a:ext>
            </a:extLst>
          </p:cNvPr>
          <p:cNvSpPr/>
          <p:nvPr/>
        </p:nvSpPr>
        <p:spPr>
          <a:xfrm>
            <a:off x="252779" y="2197346"/>
            <a:ext cx="3295650" cy="1471978"/>
          </a:xfrm>
          <a:custGeom>
            <a:avLst/>
            <a:gdLst/>
            <a:ahLst/>
            <a:cxnLst/>
            <a:rect l="l" t="t" r="r" b="b"/>
            <a:pathLst>
              <a:path w="4254023" h="4114800" extrusionOk="0">
                <a:moveTo>
                  <a:pt x="0" y="0"/>
                </a:moveTo>
                <a:lnTo>
                  <a:pt x="4254023" y="0"/>
                </a:lnTo>
                <a:lnTo>
                  <a:pt x="4254023" y="4114800"/>
                </a:lnTo>
                <a:lnTo>
                  <a:pt x="0" y="4114800"/>
                </a:lnTo>
                <a:lnTo>
                  <a:pt x="0" y="0"/>
                </a:lnTo>
                <a:close/>
              </a:path>
            </a:pathLst>
          </a:custGeom>
          <a:blipFill rotWithShape="1">
            <a:blip r:embed="rId3">
              <a:alphaModFix/>
            </a:blip>
            <a:stretch>
              <a:fillRect/>
            </a:stretch>
          </a:blipFill>
          <a:ln>
            <a:noFill/>
          </a:ln>
        </p:spPr>
        <p:txBody>
          <a:bodyPr/>
          <a:lstStyle/>
          <a:p>
            <a:r>
              <a:rPr lang="en-US" dirty="0"/>
              <a:t>   </a:t>
            </a:r>
            <a:endParaRPr lang="en-US" dirty="0">
              <a:solidFill>
                <a:schemeClr val="bg1"/>
              </a:solidFill>
            </a:endParaRPr>
          </a:p>
          <a:p>
            <a:r>
              <a:rPr lang="en-US" dirty="0">
                <a:solidFill>
                  <a:schemeClr val="bg1"/>
                </a:solidFill>
              </a:rPr>
              <a:t>This Security Group opens up port 3306 for private instances.</a:t>
            </a:r>
          </a:p>
          <a:p>
            <a:r>
              <a:rPr lang="en-US" dirty="0">
                <a:solidFill>
                  <a:schemeClr val="bg1"/>
                </a:solidFill>
              </a:rPr>
              <a:t> </a:t>
            </a:r>
          </a:p>
        </p:txBody>
      </p:sp>
    </p:spTree>
    <p:extLst>
      <p:ext uri="{BB962C8B-B14F-4D97-AF65-F5344CB8AC3E}">
        <p14:creationId xmlns:p14="http://schemas.microsoft.com/office/powerpoint/2010/main" val="36105133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A242F-9B22-608A-4DDE-2280DE90F72E}"/>
            </a:ext>
          </a:extLst>
        </p:cNvPr>
        <p:cNvGrpSpPr/>
        <p:nvPr/>
      </p:nvGrpSpPr>
      <p:grpSpPr>
        <a:xfrm>
          <a:off x="0" y="0"/>
          <a:ext cx="0" cy="0"/>
          <a:chOff x="0" y="0"/>
          <a:chExt cx="0" cy="0"/>
        </a:xfrm>
      </p:grpSpPr>
      <p:pic>
        <p:nvPicPr>
          <p:cNvPr id="2" name="Google Shape;100;p13">
            <a:extLst>
              <a:ext uri="{FF2B5EF4-FFF2-40B4-BE49-F238E27FC236}">
                <a16:creationId xmlns:a16="http://schemas.microsoft.com/office/drawing/2014/main" id="{F0207CF8-0774-676A-11E9-E2FB60E2AF60}"/>
              </a:ext>
            </a:extLst>
          </p:cNvPr>
          <p:cNvPicPr preferRelativeResize="0"/>
          <p:nvPr/>
        </p:nvPicPr>
        <p:blipFill rotWithShape="1">
          <a:blip r:embed="rId2">
            <a:alphaModFix/>
          </a:blip>
          <a:srcRect l="66774" t="21439"/>
          <a:stretch/>
        </p:blipFill>
        <p:spPr>
          <a:xfrm>
            <a:off x="6739664" y="1801090"/>
            <a:ext cx="5189100" cy="4918365"/>
          </a:xfrm>
          <a:prstGeom prst="rect">
            <a:avLst/>
          </a:prstGeom>
          <a:noFill/>
          <a:ln>
            <a:noFill/>
          </a:ln>
        </p:spPr>
      </p:pic>
      <p:grpSp>
        <p:nvGrpSpPr>
          <p:cNvPr id="3" name="Google Shape;95;p13">
            <a:extLst>
              <a:ext uri="{FF2B5EF4-FFF2-40B4-BE49-F238E27FC236}">
                <a16:creationId xmlns:a16="http://schemas.microsoft.com/office/drawing/2014/main" id="{8AC5307D-5473-E010-F8B2-0BE3E333D9DC}"/>
              </a:ext>
            </a:extLst>
          </p:cNvPr>
          <p:cNvGrpSpPr/>
          <p:nvPr/>
        </p:nvGrpSpPr>
        <p:grpSpPr>
          <a:xfrm>
            <a:off x="534237" y="1066644"/>
            <a:ext cx="6378105" cy="5098473"/>
            <a:chOff x="-18528" y="0"/>
            <a:chExt cx="1679819" cy="1342799"/>
          </a:xfrm>
        </p:grpSpPr>
        <p:sp>
          <p:nvSpPr>
            <p:cNvPr id="4" name="Google Shape;96;p13">
              <a:extLst>
                <a:ext uri="{FF2B5EF4-FFF2-40B4-BE49-F238E27FC236}">
                  <a16:creationId xmlns:a16="http://schemas.microsoft.com/office/drawing/2014/main" id="{2BB56678-80C9-9AA6-F9E4-ABBF3D988F96}"/>
                </a:ext>
              </a:extLst>
            </p:cNvPr>
            <p:cNvSpPr/>
            <p:nvPr/>
          </p:nvSpPr>
          <p:spPr>
            <a:xfrm>
              <a:off x="0" y="0"/>
              <a:ext cx="1615812" cy="222390"/>
            </a:xfrm>
            <a:custGeom>
              <a:avLst/>
              <a:gdLst/>
              <a:ahLst/>
              <a:cxnLst/>
              <a:rect l="l" t="t" r="r" b="b"/>
              <a:pathLst>
                <a:path w="1615812" h="222390" extrusionOk="0">
                  <a:moveTo>
                    <a:pt x="64358" y="0"/>
                  </a:moveTo>
                  <a:lnTo>
                    <a:pt x="1551454" y="0"/>
                  </a:lnTo>
                  <a:cubicBezTo>
                    <a:pt x="1568522" y="0"/>
                    <a:pt x="1584892" y="6781"/>
                    <a:pt x="1596962" y="18850"/>
                  </a:cubicBezTo>
                  <a:cubicBezTo>
                    <a:pt x="1609031" y="30919"/>
                    <a:pt x="1615812" y="47289"/>
                    <a:pt x="1615812" y="64358"/>
                  </a:cubicBezTo>
                  <a:lnTo>
                    <a:pt x="1615812" y="158033"/>
                  </a:lnTo>
                  <a:cubicBezTo>
                    <a:pt x="1615812" y="193576"/>
                    <a:pt x="1586998" y="222390"/>
                    <a:pt x="1551454" y="222390"/>
                  </a:cubicBezTo>
                  <a:lnTo>
                    <a:pt x="64358" y="222390"/>
                  </a:lnTo>
                  <a:cubicBezTo>
                    <a:pt x="47289" y="222390"/>
                    <a:pt x="30919" y="215610"/>
                    <a:pt x="18850" y="203540"/>
                  </a:cubicBezTo>
                  <a:cubicBezTo>
                    <a:pt x="6781" y="191471"/>
                    <a:pt x="0" y="175101"/>
                    <a:pt x="0" y="158033"/>
                  </a:cubicBezTo>
                  <a:lnTo>
                    <a:pt x="0" y="64358"/>
                  </a:lnTo>
                  <a:cubicBezTo>
                    <a:pt x="0" y="47289"/>
                    <a:pt x="6781" y="30919"/>
                    <a:pt x="18850" y="18850"/>
                  </a:cubicBezTo>
                  <a:cubicBezTo>
                    <a:pt x="30919" y="6781"/>
                    <a:pt x="47289" y="0"/>
                    <a:pt x="64358" y="0"/>
                  </a:cubicBezTo>
                  <a:close/>
                </a:path>
              </a:pathLst>
            </a:custGeom>
            <a:solidFill>
              <a:srgbClr val="3090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bg1"/>
                  </a:solidFill>
                </a:rPr>
                <a:t>Part 2 : Database deployment</a:t>
              </a:r>
              <a:endParaRPr dirty="0"/>
            </a:p>
          </p:txBody>
        </p:sp>
        <p:sp>
          <p:nvSpPr>
            <p:cNvPr id="5" name="Google Shape;97;p13">
              <a:extLst>
                <a:ext uri="{FF2B5EF4-FFF2-40B4-BE49-F238E27FC236}">
                  <a16:creationId xmlns:a16="http://schemas.microsoft.com/office/drawing/2014/main" id="{4349C0A1-AA7F-0598-5361-4C53DB7B0297}"/>
                </a:ext>
              </a:extLst>
            </p:cNvPr>
            <p:cNvSpPr txBox="1"/>
            <p:nvPr/>
          </p:nvSpPr>
          <p:spPr>
            <a:xfrm>
              <a:off x="-18528" y="47435"/>
              <a:ext cx="1679819" cy="1295364"/>
            </a:xfrm>
            <a:prstGeom prst="rect">
              <a:avLst/>
            </a:prstGeom>
            <a:noFill/>
            <a:ln>
              <a:noFill/>
            </a:ln>
          </p:spPr>
          <p:txBody>
            <a:bodyPr spcFirstLastPara="1" wrap="square" lIns="50800" tIns="50800" rIns="50800" bIns="50800" anchor="ctr" anchorCtr="0">
              <a:noAutofit/>
            </a:bodyPr>
            <a:lstStyle/>
            <a:p>
              <a:pPr marL="285750" marR="0" lvl="0" indent="-285750" rtl="0">
                <a:lnSpc>
                  <a:spcPct val="173333"/>
                </a:lnSpc>
                <a:spcBef>
                  <a:spcPts val="0"/>
                </a:spcBef>
                <a:spcAft>
                  <a:spcPts val="0"/>
                </a:spcAft>
                <a:buFont typeface="Wingdings" panose="05000000000000000000" pitchFamily="2" charset="2"/>
                <a:buChar char="Ø"/>
              </a:pPr>
              <a:r>
                <a:rPr lang="en-US" dirty="0">
                  <a:solidFill>
                    <a:schemeClr val="dk1"/>
                  </a:solidFill>
                  <a:latin typeface="Calibri"/>
                  <a:ea typeface="Calibri"/>
                  <a:cs typeface="Calibri"/>
                  <a:sym typeface="Calibri"/>
                </a:rPr>
                <a:t>Subnet Groups</a:t>
              </a:r>
            </a:p>
            <a:p>
              <a:pPr marL="285750" marR="0" lvl="0" indent="-285750" rtl="0">
                <a:lnSpc>
                  <a:spcPct val="173333"/>
                </a:lnSpc>
                <a:spcBef>
                  <a:spcPts val="0"/>
                </a:spcBef>
                <a:spcAft>
                  <a:spcPts val="0"/>
                </a:spcAft>
                <a:buFont typeface="Wingdings" panose="05000000000000000000" pitchFamily="2" charset="2"/>
                <a:buChar char="Ø"/>
              </a:pPr>
              <a:r>
                <a:rPr lang="en-US" dirty="0">
                  <a:solidFill>
                    <a:schemeClr val="dk1"/>
                  </a:solidFill>
                  <a:latin typeface="Calibri"/>
                  <a:ea typeface="Calibri"/>
                  <a:cs typeface="Calibri"/>
                  <a:sym typeface="Calibri"/>
                </a:rPr>
                <a:t>Database deployment</a:t>
              </a:r>
            </a:p>
            <a:p>
              <a:pPr marL="0" marR="0" lvl="0" indent="0" rtl="0">
                <a:lnSpc>
                  <a:spcPct val="173333"/>
                </a:lnSpc>
                <a:spcBef>
                  <a:spcPts val="0"/>
                </a:spcBef>
                <a:spcAft>
                  <a:spcPts val="0"/>
                </a:spcAft>
                <a:buNone/>
              </a:pPr>
              <a:endParaRPr lang="en-US" sz="1800" b="0" i="0" u="none" strike="noStrike" cap="none" dirty="0">
                <a:solidFill>
                  <a:schemeClr val="accent2"/>
                </a:solidFill>
                <a:latin typeface="Calibri"/>
                <a:ea typeface="Calibri"/>
                <a:cs typeface="Calibri"/>
                <a:sym typeface="Calibri"/>
              </a:endParaRPr>
            </a:p>
            <a:p>
              <a:pPr marL="0" marR="0" lvl="0" indent="0" rtl="0">
                <a:lnSpc>
                  <a:spcPct val="173333"/>
                </a:lnSpc>
                <a:spcBef>
                  <a:spcPts val="0"/>
                </a:spcBef>
                <a:spcAft>
                  <a:spcPts val="0"/>
                </a:spcAft>
                <a:buNone/>
              </a:pPr>
              <a:r>
                <a:rPr lang="en-US" sz="1800" b="0" i="0" u="none" strike="noStrike" cap="none" dirty="0">
                  <a:solidFill>
                    <a:schemeClr val="accent2"/>
                  </a:solidFill>
                  <a:latin typeface="Calibri"/>
                  <a:ea typeface="Calibri"/>
                  <a:cs typeface="Calibri"/>
                  <a:sym typeface="Calibri"/>
                </a:rPr>
                <a:t>In this section we will </a:t>
              </a:r>
              <a:r>
                <a:rPr lang="en-US" dirty="0">
                  <a:solidFill>
                    <a:schemeClr val="accent2"/>
                  </a:solidFill>
                  <a:latin typeface="Calibri"/>
                  <a:ea typeface="Calibri"/>
                  <a:cs typeface="Calibri"/>
                  <a:sym typeface="Calibri"/>
                </a:rPr>
                <a:t>be creating subnet groups for Database access and use RDS service for database deployment.</a:t>
              </a:r>
              <a:endParaRPr lang="en-US" sz="1800" b="0" i="0" u="none" strike="noStrike" cap="none" dirty="0">
                <a:solidFill>
                  <a:schemeClr val="accent2"/>
                </a:solidFill>
                <a:latin typeface="Calibri"/>
                <a:ea typeface="Calibri"/>
                <a:cs typeface="Calibri"/>
                <a:sym typeface="Calibri"/>
              </a:endParaRPr>
            </a:p>
          </p:txBody>
        </p:sp>
      </p:grpSp>
    </p:spTree>
    <p:extLst>
      <p:ext uri="{BB962C8B-B14F-4D97-AF65-F5344CB8AC3E}">
        <p14:creationId xmlns:p14="http://schemas.microsoft.com/office/powerpoint/2010/main" val="3118779502"/>
      </p:ext>
    </p:extLst>
  </p:cSld>
  <p:clrMapOvr>
    <a:masterClrMapping/>
  </p:clrMapOvr>
  <mc:AlternateContent xmlns:mc="http://schemas.openxmlformats.org/markup-compatibility/2006" xmlns:p14="http://schemas.microsoft.com/office/powerpoint/2010/main">
    <mc:Choice Requires="p14">
      <p:transition spd="slow" p14:dur="2000" advTm="4266"/>
    </mc:Choice>
    <mc:Fallback xmlns="">
      <p:transition spd="slow" advTm="4266"/>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8FF1-65EA-F6C0-1C01-AB2956A1FB92}"/>
              </a:ext>
            </a:extLst>
          </p:cNvPr>
          <p:cNvSpPr>
            <a:spLocks noGrp="1"/>
          </p:cNvSpPr>
          <p:nvPr>
            <p:ph type="title"/>
          </p:nvPr>
        </p:nvSpPr>
        <p:spPr/>
        <p:txBody>
          <a:bodyPr/>
          <a:lstStyle/>
          <a:p>
            <a:r>
              <a:rPr lang="en-US" b="1" i="1" u="sng" dirty="0">
                <a:solidFill>
                  <a:srgbClr val="7030A0"/>
                </a:solidFill>
                <a:latin typeface="Calibri"/>
                <a:ea typeface="Calibri"/>
                <a:cs typeface="Calibri"/>
                <a:sym typeface="Calibri"/>
              </a:rPr>
              <a:t>DB Subnet Groups</a:t>
            </a:r>
            <a:endParaRPr lang="en-US" dirty="0"/>
          </a:p>
        </p:txBody>
      </p:sp>
      <p:pic>
        <p:nvPicPr>
          <p:cNvPr id="5" name="Content Placeholder 4">
            <a:extLst>
              <a:ext uri="{FF2B5EF4-FFF2-40B4-BE49-F238E27FC236}">
                <a16:creationId xmlns:a16="http://schemas.microsoft.com/office/drawing/2014/main" id="{E04D004A-D61F-928F-8E66-8DAA67FCA7E5}"/>
              </a:ext>
            </a:extLst>
          </p:cNvPr>
          <p:cNvPicPr>
            <a:picLocks noGrp="1" noChangeAspect="1"/>
          </p:cNvPicPr>
          <p:nvPr>
            <p:ph idx="1"/>
          </p:nvPr>
        </p:nvPicPr>
        <p:blipFill>
          <a:blip r:embed="rId2"/>
          <a:stretch>
            <a:fillRect/>
          </a:stretch>
        </p:blipFill>
        <p:spPr>
          <a:xfrm>
            <a:off x="3750255" y="1849072"/>
            <a:ext cx="7739489" cy="4351338"/>
          </a:xfrm>
        </p:spPr>
      </p:pic>
      <p:sp>
        <p:nvSpPr>
          <p:cNvPr id="3" name="Google Shape;147;p15">
            <a:extLst>
              <a:ext uri="{FF2B5EF4-FFF2-40B4-BE49-F238E27FC236}">
                <a16:creationId xmlns:a16="http://schemas.microsoft.com/office/drawing/2014/main" id="{7FACF2F4-1A01-7053-EAD0-2ED3ED159879}"/>
              </a:ext>
            </a:extLst>
          </p:cNvPr>
          <p:cNvSpPr/>
          <p:nvPr/>
        </p:nvSpPr>
        <p:spPr>
          <a:xfrm>
            <a:off x="252779" y="2197346"/>
            <a:ext cx="3295650" cy="3289054"/>
          </a:xfrm>
          <a:custGeom>
            <a:avLst/>
            <a:gdLst/>
            <a:ahLst/>
            <a:cxnLst/>
            <a:rect l="l" t="t" r="r" b="b"/>
            <a:pathLst>
              <a:path w="4254023" h="4114800" extrusionOk="0">
                <a:moveTo>
                  <a:pt x="0" y="0"/>
                </a:moveTo>
                <a:lnTo>
                  <a:pt x="4254023" y="0"/>
                </a:lnTo>
                <a:lnTo>
                  <a:pt x="4254023" y="4114800"/>
                </a:lnTo>
                <a:lnTo>
                  <a:pt x="0" y="4114800"/>
                </a:lnTo>
                <a:lnTo>
                  <a:pt x="0" y="0"/>
                </a:lnTo>
                <a:close/>
              </a:path>
            </a:pathLst>
          </a:custGeom>
          <a:blipFill rotWithShape="1">
            <a:blip r:embed="rId3">
              <a:alphaModFix/>
            </a:blip>
            <a:stretch>
              <a:fillRect/>
            </a:stretch>
          </a:blipFill>
          <a:ln>
            <a:noFill/>
          </a:ln>
        </p:spPr>
        <p:txBody>
          <a:bodyPr/>
          <a:lstStyle/>
          <a:p>
            <a:r>
              <a:rPr lang="en-US" dirty="0"/>
              <a:t>   </a:t>
            </a:r>
            <a:endParaRPr lang="en-US" dirty="0">
              <a:solidFill>
                <a:schemeClr val="bg1"/>
              </a:solidFill>
            </a:endParaRPr>
          </a:p>
          <a:p>
            <a:r>
              <a:rPr lang="en-US" dirty="0">
                <a:solidFill>
                  <a:schemeClr val="bg1"/>
                </a:solidFill>
              </a:rPr>
              <a:t>To provision RDS instances and AWS, we need DB Subnet Groups. This subnet group is for Availability Zones us-east-1a and us-east-1b. This group has private DB subnet in both the Availability Zones(10.0.4.0/24 &amp; 10.0.5.0/24).</a:t>
            </a:r>
          </a:p>
          <a:p>
            <a:r>
              <a:rPr lang="en-US" dirty="0">
                <a:solidFill>
                  <a:schemeClr val="bg1"/>
                </a:solidFill>
              </a:rPr>
              <a:t> </a:t>
            </a:r>
          </a:p>
        </p:txBody>
      </p:sp>
    </p:spTree>
    <p:extLst>
      <p:ext uri="{BB962C8B-B14F-4D97-AF65-F5344CB8AC3E}">
        <p14:creationId xmlns:p14="http://schemas.microsoft.com/office/powerpoint/2010/main" val="5610115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7BBD6-BA62-AAF8-A4F7-840AAB086D90}"/>
              </a:ext>
            </a:extLst>
          </p:cNvPr>
          <p:cNvSpPr>
            <a:spLocks noGrp="1"/>
          </p:cNvSpPr>
          <p:nvPr>
            <p:ph type="title"/>
          </p:nvPr>
        </p:nvSpPr>
        <p:spPr/>
        <p:txBody>
          <a:bodyPr/>
          <a:lstStyle/>
          <a:p>
            <a:r>
              <a:rPr lang="en-US" b="1" i="1" u="sng" dirty="0">
                <a:solidFill>
                  <a:srgbClr val="7030A0"/>
                </a:solidFill>
                <a:latin typeface="Calibri"/>
                <a:ea typeface="Calibri"/>
                <a:cs typeface="Calibri"/>
                <a:sym typeface="Calibri"/>
              </a:rPr>
              <a:t>Database Deployment</a:t>
            </a:r>
            <a:endParaRPr lang="en-US" dirty="0"/>
          </a:p>
        </p:txBody>
      </p:sp>
      <p:pic>
        <p:nvPicPr>
          <p:cNvPr id="5" name="Content Placeholder 4">
            <a:extLst>
              <a:ext uri="{FF2B5EF4-FFF2-40B4-BE49-F238E27FC236}">
                <a16:creationId xmlns:a16="http://schemas.microsoft.com/office/drawing/2014/main" id="{5E918667-2526-BBFF-4668-CF7F8CF8C719}"/>
              </a:ext>
            </a:extLst>
          </p:cNvPr>
          <p:cNvPicPr>
            <a:picLocks noGrp="1" noChangeAspect="1"/>
          </p:cNvPicPr>
          <p:nvPr>
            <p:ph idx="1"/>
          </p:nvPr>
        </p:nvPicPr>
        <p:blipFill>
          <a:blip r:embed="rId2"/>
          <a:stretch>
            <a:fillRect/>
          </a:stretch>
        </p:blipFill>
        <p:spPr>
          <a:xfrm>
            <a:off x="4148840" y="2013194"/>
            <a:ext cx="7739489" cy="4351338"/>
          </a:xfrm>
        </p:spPr>
      </p:pic>
      <p:sp>
        <p:nvSpPr>
          <p:cNvPr id="6" name="Google Shape;147;p15">
            <a:extLst>
              <a:ext uri="{FF2B5EF4-FFF2-40B4-BE49-F238E27FC236}">
                <a16:creationId xmlns:a16="http://schemas.microsoft.com/office/drawing/2014/main" id="{13AC8CA7-ED78-3D60-AECC-A7B526657A64}"/>
              </a:ext>
            </a:extLst>
          </p:cNvPr>
          <p:cNvSpPr/>
          <p:nvPr/>
        </p:nvSpPr>
        <p:spPr>
          <a:xfrm>
            <a:off x="252779" y="2197346"/>
            <a:ext cx="3295650" cy="2738069"/>
          </a:xfrm>
          <a:custGeom>
            <a:avLst/>
            <a:gdLst/>
            <a:ahLst/>
            <a:cxnLst/>
            <a:rect l="l" t="t" r="r" b="b"/>
            <a:pathLst>
              <a:path w="4254023" h="4114800" extrusionOk="0">
                <a:moveTo>
                  <a:pt x="0" y="0"/>
                </a:moveTo>
                <a:lnTo>
                  <a:pt x="4254023" y="0"/>
                </a:lnTo>
                <a:lnTo>
                  <a:pt x="4254023" y="4114800"/>
                </a:lnTo>
                <a:lnTo>
                  <a:pt x="0" y="4114800"/>
                </a:lnTo>
                <a:lnTo>
                  <a:pt x="0" y="0"/>
                </a:lnTo>
                <a:close/>
              </a:path>
            </a:pathLst>
          </a:custGeom>
          <a:blipFill rotWithShape="1">
            <a:blip r:embed="rId3">
              <a:alphaModFix/>
            </a:blip>
            <a:stretch>
              <a:fillRect/>
            </a:stretch>
          </a:blipFill>
          <a:ln>
            <a:noFill/>
          </a:ln>
        </p:spPr>
        <p:txBody>
          <a:bodyPr/>
          <a:lstStyle/>
          <a:p>
            <a:r>
              <a:rPr lang="en-US" dirty="0"/>
              <a:t>   </a:t>
            </a:r>
            <a:endParaRPr lang="en-US" dirty="0">
              <a:solidFill>
                <a:schemeClr val="bg1"/>
              </a:solidFill>
            </a:endParaRPr>
          </a:p>
          <a:p>
            <a:r>
              <a:rPr lang="en-US" dirty="0">
                <a:solidFill>
                  <a:schemeClr val="bg1"/>
                </a:solidFill>
              </a:rPr>
              <a:t>This is database with Aurora Engine for DEV/Test environments. DB Security group firewall is applied. Username and Password is provided to login to database.</a:t>
            </a:r>
          </a:p>
          <a:p>
            <a:r>
              <a:rPr lang="en-US" dirty="0">
                <a:solidFill>
                  <a:schemeClr val="bg1"/>
                </a:solidFill>
              </a:rPr>
              <a:t> </a:t>
            </a:r>
          </a:p>
        </p:txBody>
      </p:sp>
    </p:spTree>
    <p:extLst>
      <p:ext uri="{BB962C8B-B14F-4D97-AF65-F5344CB8AC3E}">
        <p14:creationId xmlns:p14="http://schemas.microsoft.com/office/powerpoint/2010/main" val="22982983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63492-9AD3-4DCF-0584-2E2466A569AF}"/>
            </a:ext>
          </a:extLst>
        </p:cNvPr>
        <p:cNvGrpSpPr/>
        <p:nvPr/>
      </p:nvGrpSpPr>
      <p:grpSpPr>
        <a:xfrm>
          <a:off x="0" y="0"/>
          <a:ext cx="0" cy="0"/>
          <a:chOff x="0" y="0"/>
          <a:chExt cx="0" cy="0"/>
        </a:xfrm>
      </p:grpSpPr>
      <p:pic>
        <p:nvPicPr>
          <p:cNvPr id="2" name="Google Shape;100;p13">
            <a:extLst>
              <a:ext uri="{FF2B5EF4-FFF2-40B4-BE49-F238E27FC236}">
                <a16:creationId xmlns:a16="http://schemas.microsoft.com/office/drawing/2014/main" id="{815DB8D4-F888-078C-6245-1EC0D1E706C0}"/>
              </a:ext>
            </a:extLst>
          </p:cNvPr>
          <p:cNvPicPr preferRelativeResize="0"/>
          <p:nvPr/>
        </p:nvPicPr>
        <p:blipFill rotWithShape="1">
          <a:blip r:embed="rId2">
            <a:alphaModFix/>
          </a:blip>
          <a:srcRect l="66774" t="21439"/>
          <a:stretch/>
        </p:blipFill>
        <p:spPr>
          <a:xfrm>
            <a:off x="6739664" y="1801090"/>
            <a:ext cx="5189100" cy="4918365"/>
          </a:xfrm>
          <a:prstGeom prst="rect">
            <a:avLst/>
          </a:prstGeom>
          <a:noFill/>
          <a:ln>
            <a:noFill/>
          </a:ln>
        </p:spPr>
      </p:pic>
      <p:grpSp>
        <p:nvGrpSpPr>
          <p:cNvPr id="3" name="Google Shape;95;p13">
            <a:extLst>
              <a:ext uri="{FF2B5EF4-FFF2-40B4-BE49-F238E27FC236}">
                <a16:creationId xmlns:a16="http://schemas.microsoft.com/office/drawing/2014/main" id="{03032216-64AB-8227-21D1-AA29E302B1E3}"/>
              </a:ext>
            </a:extLst>
          </p:cNvPr>
          <p:cNvGrpSpPr/>
          <p:nvPr/>
        </p:nvGrpSpPr>
        <p:grpSpPr>
          <a:xfrm>
            <a:off x="534237" y="1066644"/>
            <a:ext cx="6378105" cy="5098473"/>
            <a:chOff x="-18528" y="0"/>
            <a:chExt cx="1679819" cy="1342799"/>
          </a:xfrm>
        </p:grpSpPr>
        <p:sp>
          <p:nvSpPr>
            <p:cNvPr id="4" name="Google Shape;96;p13">
              <a:extLst>
                <a:ext uri="{FF2B5EF4-FFF2-40B4-BE49-F238E27FC236}">
                  <a16:creationId xmlns:a16="http://schemas.microsoft.com/office/drawing/2014/main" id="{20AE9C93-9038-6155-41D9-346C04E155A2}"/>
                </a:ext>
              </a:extLst>
            </p:cNvPr>
            <p:cNvSpPr/>
            <p:nvPr/>
          </p:nvSpPr>
          <p:spPr>
            <a:xfrm>
              <a:off x="0" y="0"/>
              <a:ext cx="1615812" cy="222390"/>
            </a:xfrm>
            <a:custGeom>
              <a:avLst/>
              <a:gdLst/>
              <a:ahLst/>
              <a:cxnLst/>
              <a:rect l="l" t="t" r="r" b="b"/>
              <a:pathLst>
                <a:path w="1615812" h="222390" extrusionOk="0">
                  <a:moveTo>
                    <a:pt x="64358" y="0"/>
                  </a:moveTo>
                  <a:lnTo>
                    <a:pt x="1551454" y="0"/>
                  </a:lnTo>
                  <a:cubicBezTo>
                    <a:pt x="1568522" y="0"/>
                    <a:pt x="1584892" y="6781"/>
                    <a:pt x="1596962" y="18850"/>
                  </a:cubicBezTo>
                  <a:cubicBezTo>
                    <a:pt x="1609031" y="30919"/>
                    <a:pt x="1615812" y="47289"/>
                    <a:pt x="1615812" y="64358"/>
                  </a:cubicBezTo>
                  <a:lnTo>
                    <a:pt x="1615812" y="158033"/>
                  </a:lnTo>
                  <a:cubicBezTo>
                    <a:pt x="1615812" y="193576"/>
                    <a:pt x="1586998" y="222390"/>
                    <a:pt x="1551454" y="222390"/>
                  </a:cubicBezTo>
                  <a:lnTo>
                    <a:pt x="64358" y="222390"/>
                  </a:lnTo>
                  <a:cubicBezTo>
                    <a:pt x="47289" y="222390"/>
                    <a:pt x="30919" y="215610"/>
                    <a:pt x="18850" y="203540"/>
                  </a:cubicBezTo>
                  <a:cubicBezTo>
                    <a:pt x="6781" y="191471"/>
                    <a:pt x="0" y="175101"/>
                    <a:pt x="0" y="158033"/>
                  </a:cubicBezTo>
                  <a:lnTo>
                    <a:pt x="0" y="64358"/>
                  </a:lnTo>
                  <a:cubicBezTo>
                    <a:pt x="0" y="47289"/>
                    <a:pt x="6781" y="30919"/>
                    <a:pt x="18850" y="18850"/>
                  </a:cubicBezTo>
                  <a:cubicBezTo>
                    <a:pt x="30919" y="6781"/>
                    <a:pt x="47289" y="0"/>
                    <a:pt x="64358" y="0"/>
                  </a:cubicBezTo>
                  <a:close/>
                </a:path>
              </a:pathLst>
            </a:custGeom>
            <a:solidFill>
              <a:srgbClr val="3090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bg1"/>
                  </a:solidFill>
                </a:rPr>
                <a:t>Part 3 : App Tier Instance deployment</a:t>
              </a:r>
              <a:endParaRPr dirty="0"/>
            </a:p>
          </p:txBody>
        </p:sp>
        <p:sp>
          <p:nvSpPr>
            <p:cNvPr id="5" name="Google Shape;97;p13">
              <a:extLst>
                <a:ext uri="{FF2B5EF4-FFF2-40B4-BE49-F238E27FC236}">
                  <a16:creationId xmlns:a16="http://schemas.microsoft.com/office/drawing/2014/main" id="{ABEEE696-00F9-318A-163B-948C168EA63E}"/>
                </a:ext>
              </a:extLst>
            </p:cNvPr>
            <p:cNvSpPr txBox="1"/>
            <p:nvPr/>
          </p:nvSpPr>
          <p:spPr>
            <a:xfrm>
              <a:off x="-18528" y="47435"/>
              <a:ext cx="1679819" cy="1295364"/>
            </a:xfrm>
            <a:prstGeom prst="rect">
              <a:avLst/>
            </a:prstGeom>
            <a:noFill/>
            <a:ln>
              <a:noFill/>
            </a:ln>
          </p:spPr>
          <p:txBody>
            <a:bodyPr spcFirstLastPara="1" wrap="square" lIns="50800" tIns="50800" rIns="50800" bIns="50800" anchor="ctr" anchorCtr="0">
              <a:noAutofit/>
            </a:bodyPr>
            <a:lstStyle/>
            <a:p>
              <a:pPr marL="285750" marR="0" lvl="0" indent="-285750" rtl="0">
                <a:lnSpc>
                  <a:spcPct val="173333"/>
                </a:lnSpc>
                <a:spcBef>
                  <a:spcPts val="0"/>
                </a:spcBef>
                <a:spcAft>
                  <a:spcPts val="0"/>
                </a:spcAft>
                <a:buFont typeface="Wingdings" panose="05000000000000000000" pitchFamily="2" charset="2"/>
                <a:buChar char="Ø"/>
              </a:pPr>
              <a:r>
                <a:rPr lang="en-US" dirty="0">
                  <a:solidFill>
                    <a:schemeClr val="dk1"/>
                  </a:solidFill>
                  <a:latin typeface="Calibri"/>
                  <a:ea typeface="Calibri"/>
                  <a:cs typeface="Calibri"/>
                  <a:sym typeface="Calibri"/>
                </a:rPr>
                <a:t>MySQL client installation</a:t>
              </a:r>
            </a:p>
            <a:p>
              <a:pPr marL="285750" marR="0" lvl="0" indent="-285750" rtl="0">
                <a:lnSpc>
                  <a:spcPct val="173333"/>
                </a:lnSpc>
                <a:spcBef>
                  <a:spcPts val="0"/>
                </a:spcBef>
                <a:spcAft>
                  <a:spcPts val="0"/>
                </a:spcAft>
                <a:buFont typeface="Wingdings" panose="05000000000000000000" pitchFamily="2" charset="2"/>
                <a:buChar char="Ø"/>
              </a:pPr>
              <a:r>
                <a:rPr lang="en-US" dirty="0">
                  <a:solidFill>
                    <a:schemeClr val="dk1"/>
                  </a:solidFill>
                  <a:latin typeface="Calibri"/>
                  <a:ea typeface="Calibri"/>
                  <a:cs typeface="Calibri"/>
                  <a:sym typeface="Calibri"/>
                </a:rPr>
                <a:t>PM2 installation</a:t>
              </a:r>
            </a:p>
            <a:p>
              <a:pPr marL="0" marR="0" lvl="0" indent="0" rtl="0">
                <a:lnSpc>
                  <a:spcPct val="173333"/>
                </a:lnSpc>
                <a:spcBef>
                  <a:spcPts val="0"/>
                </a:spcBef>
                <a:spcAft>
                  <a:spcPts val="0"/>
                </a:spcAft>
                <a:buNone/>
              </a:pPr>
              <a:endParaRPr lang="en-US" sz="1800" b="0" i="0" u="none" strike="noStrike" cap="none" dirty="0">
                <a:solidFill>
                  <a:schemeClr val="accent2"/>
                </a:solidFill>
                <a:latin typeface="Calibri"/>
                <a:ea typeface="Calibri"/>
                <a:cs typeface="Calibri"/>
                <a:sym typeface="Calibri"/>
              </a:endParaRPr>
            </a:p>
            <a:p>
              <a:pPr marL="0" marR="0" lvl="0" indent="0" rtl="0">
                <a:lnSpc>
                  <a:spcPct val="173333"/>
                </a:lnSpc>
                <a:spcBef>
                  <a:spcPts val="0"/>
                </a:spcBef>
                <a:spcAft>
                  <a:spcPts val="0"/>
                </a:spcAft>
                <a:buNone/>
              </a:pPr>
              <a:r>
                <a:rPr lang="en-US" sz="1800" b="0" i="0" u="none" strike="noStrike" cap="none" dirty="0">
                  <a:solidFill>
                    <a:schemeClr val="accent2"/>
                  </a:solidFill>
                  <a:latin typeface="Calibri"/>
                  <a:ea typeface="Calibri"/>
                  <a:cs typeface="Calibri"/>
                  <a:sym typeface="Calibri"/>
                </a:rPr>
                <a:t>In this section we will </a:t>
              </a:r>
              <a:r>
                <a:rPr lang="en-US" dirty="0">
                  <a:solidFill>
                    <a:schemeClr val="accent2"/>
                  </a:solidFill>
                  <a:latin typeface="Calibri"/>
                  <a:ea typeface="Calibri"/>
                  <a:cs typeface="Calibri"/>
                  <a:sym typeface="Calibri"/>
                </a:rPr>
                <a:t>be installing MySQL client and PM2 on EC2 instance.</a:t>
              </a:r>
              <a:endParaRPr lang="en-US" sz="1800" b="0" i="0" u="none" strike="noStrike" cap="none" dirty="0">
                <a:solidFill>
                  <a:schemeClr val="accent2"/>
                </a:solidFill>
                <a:latin typeface="Calibri"/>
                <a:ea typeface="Calibri"/>
                <a:cs typeface="Calibri"/>
                <a:sym typeface="Calibri"/>
              </a:endParaRPr>
            </a:p>
          </p:txBody>
        </p:sp>
      </p:grpSp>
    </p:spTree>
    <p:extLst>
      <p:ext uri="{BB962C8B-B14F-4D97-AF65-F5344CB8AC3E}">
        <p14:creationId xmlns:p14="http://schemas.microsoft.com/office/powerpoint/2010/main" val="208677604"/>
      </p:ext>
    </p:extLst>
  </p:cSld>
  <p:clrMapOvr>
    <a:masterClrMapping/>
  </p:clrMapOvr>
  <mc:AlternateContent xmlns:mc="http://schemas.openxmlformats.org/markup-compatibility/2006" xmlns:p14="http://schemas.microsoft.com/office/powerpoint/2010/main">
    <mc:Choice Requires="p14">
      <p:transition spd="slow" p14:dur="2000" advTm="4266"/>
    </mc:Choice>
    <mc:Fallback xmlns="">
      <p:transition spd="slow" advTm="426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16235-C60A-F4CC-AA48-3EF698AC03C0}"/>
              </a:ext>
            </a:extLst>
          </p:cNvPr>
          <p:cNvSpPr>
            <a:spLocks noGrp="1"/>
          </p:cNvSpPr>
          <p:nvPr>
            <p:ph type="title"/>
          </p:nvPr>
        </p:nvSpPr>
        <p:spPr/>
        <p:txBody>
          <a:bodyPr/>
          <a:lstStyle/>
          <a:p>
            <a:r>
              <a:rPr lang="en-US" b="1" i="1" u="sng" dirty="0" err="1">
                <a:solidFill>
                  <a:srgbClr val="7030A0"/>
                </a:solidFill>
                <a:latin typeface="Calibri"/>
                <a:ea typeface="Calibri"/>
                <a:cs typeface="Calibri"/>
              </a:rPr>
              <a:t>Appserver</a:t>
            </a:r>
            <a:r>
              <a:rPr lang="en-US" b="1" i="1" u="sng" dirty="0">
                <a:solidFill>
                  <a:srgbClr val="7030A0"/>
                </a:solidFill>
                <a:latin typeface="Calibri"/>
                <a:ea typeface="Calibri"/>
                <a:cs typeface="Calibri"/>
              </a:rPr>
              <a:t> with MySQL Client</a:t>
            </a:r>
            <a:endParaRPr lang="en-US" dirty="0"/>
          </a:p>
        </p:txBody>
      </p:sp>
      <p:pic>
        <p:nvPicPr>
          <p:cNvPr id="5" name="Content Placeholder 4">
            <a:extLst>
              <a:ext uri="{FF2B5EF4-FFF2-40B4-BE49-F238E27FC236}">
                <a16:creationId xmlns:a16="http://schemas.microsoft.com/office/drawing/2014/main" id="{762E5DB4-D0C4-B2DD-C069-9F1E5800190E}"/>
              </a:ext>
            </a:extLst>
          </p:cNvPr>
          <p:cNvPicPr>
            <a:picLocks noGrp="1" noChangeAspect="1"/>
          </p:cNvPicPr>
          <p:nvPr>
            <p:ph idx="1"/>
          </p:nvPr>
        </p:nvPicPr>
        <p:blipFill>
          <a:blip r:embed="rId2"/>
          <a:stretch>
            <a:fillRect/>
          </a:stretch>
        </p:blipFill>
        <p:spPr>
          <a:xfrm>
            <a:off x="3808870" y="1872517"/>
            <a:ext cx="7739489" cy="4351338"/>
          </a:xfrm>
        </p:spPr>
      </p:pic>
      <p:sp>
        <p:nvSpPr>
          <p:cNvPr id="3" name="Google Shape;147;p15">
            <a:extLst>
              <a:ext uri="{FF2B5EF4-FFF2-40B4-BE49-F238E27FC236}">
                <a16:creationId xmlns:a16="http://schemas.microsoft.com/office/drawing/2014/main" id="{6A3374D6-8599-4C45-6F07-F6C93967D305}"/>
              </a:ext>
            </a:extLst>
          </p:cNvPr>
          <p:cNvSpPr/>
          <p:nvPr/>
        </p:nvSpPr>
        <p:spPr>
          <a:xfrm>
            <a:off x="252779" y="2197346"/>
            <a:ext cx="3295650" cy="3124931"/>
          </a:xfrm>
          <a:custGeom>
            <a:avLst/>
            <a:gdLst/>
            <a:ahLst/>
            <a:cxnLst/>
            <a:rect l="l" t="t" r="r" b="b"/>
            <a:pathLst>
              <a:path w="4254023" h="4114800" extrusionOk="0">
                <a:moveTo>
                  <a:pt x="0" y="0"/>
                </a:moveTo>
                <a:lnTo>
                  <a:pt x="4254023" y="0"/>
                </a:lnTo>
                <a:lnTo>
                  <a:pt x="4254023" y="4114800"/>
                </a:lnTo>
                <a:lnTo>
                  <a:pt x="0" y="4114800"/>
                </a:lnTo>
                <a:lnTo>
                  <a:pt x="0" y="0"/>
                </a:lnTo>
                <a:close/>
              </a:path>
            </a:pathLst>
          </a:custGeom>
          <a:blipFill rotWithShape="1">
            <a:blip r:embed="rId3">
              <a:alphaModFix/>
            </a:blip>
            <a:stretch>
              <a:fillRect/>
            </a:stretch>
          </a:blipFill>
          <a:ln>
            <a:noFill/>
          </a:ln>
        </p:spPr>
        <p:txBody>
          <a:bodyPr/>
          <a:lstStyle/>
          <a:p>
            <a:r>
              <a:rPr lang="en-US" dirty="0"/>
              <a:t>   </a:t>
            </a:r>
            <a:endParaRPr lang="en-US" dirty="0">
              <a:solidFill>
                <a:schemeClr val="bg1"/>
              </a:solidFill>
            </a:endParaRPr>
          </a:p>
          <a:p>
            <a:r>
              <a:rPr lang="en-US" dirty="0">
                <a:solidFill>
                  <a:schemeClr val="bg1"/>
                </a:solidFill>
              </a:rPr>
              <a:t>This is an EC2 instance with Linux Image, t2-micro instance type, private subnet in  us-east-1a and private instance security group in a VPC that we created earlier. Demo-ec2role is applied.</a:t>
            </a:r>
          </a:p>
          <a:p>
            <a:r>
              <a:rPr lang="en-US" dirty="0">
                <a:solidFill>
                  <a:schemeClr val="bg1"/>
                </a:solidFill>
              </a:rPr>
              <a:t> </a:t>
            </a:r>
          </a:p>
        </p:txBody>
      </p:sp>
    </p:spTree>
    <p:extLst>
      <p:ext uri="{BB962C8B-B14F-4D97-AF65-F5344CB8AC3E}">
        <p14:creationId xmlns:p14="http://schemas.microsoft.com/office/powerpoint/2010/main" val="28353401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159E7-29AA-61E7-6036-06FD54EA000B}"/>
              </a:ext>
            </a:extLst>
          </p:cNvPr>
          <p:cNvSpPr>
            <a:spLocks noGrp="1"/>
          </p:cNvSpPr>
          <p:nvPr>
            <p:ph type="title"/>
          </p:nvPr>
        </p:nvSpPr>
        <p:spPr/>
        <p:txBody>
          <a:bodyPr/>
          <a:lstStyle/>
          <a:p>
            <a:r>
              <a:rPr lang="en-US" b="1" i="1" dirty="0">
                <a:solidFill>
                  <a:srgbClr val="92D050"/>
                </a:solidFill>
              </a:rPr>
              <a:t>MySQL client installation and table creation</a:t>
            </a:r>
            <a:endParaRPr lang="en-US" dirty="0"/>
          </a:p>
        </p:txBody>
      </p:sp>
      <p:pic>
        <p:nvPicPr>
          <p:cNvPr id="5" name="Content Placeholder 4">
            <a:extLst>
              <a:ext uri="{FF2B5EF4-FFF2-40B4-BE49-F238E27FC236}">
                <a16:creationId xmlns:a16="http://schemas.microsoft.com/office/drawing/2014/main" id="{EA1E713E-B85F-C26F-3CCF-6F875851F6B0}"/>
              </a:ext>
            </a:extLst>
          </p:cNvPr>
          <p:cNvPicPr>
            <a:picLocks noGrp="1" noChangeAspect="1"/>
          </p:cNvPicPr>
          <p:nvPr>
            <p:ph idx="1"/>
          </p:nvPr>
        </p:nvPicPr>
        <p:blipFill>
          <a:blip r:embed="rId2"/>
          <a:stretch>
            <a:fillRect/>
          </a:stretch>
        </p:blipFill>
        <p:spPr>
          <a:xfrm>
            <a:off x="3614311" y="1829898"/>
            <a:ext cx="7739489" cy="4351338"/>
          </a:xfrm>
        </p:spPr>
      </p:pic>
      <p:sp>
        <p:nvSpPr>
          <p:cNvPr id="6" name="Google Shape;147;p15">
            <a:extLst>
              <a:ext uri="{FF2B5EF4-FFF2-40B4-BE49-F238E27FC236}">
                <a16:creationId xmlns:a16="http://schemas.microsoft.com/office/drawing/2014/main" id="{3C1BD21D-B686-AEAB-CDB9-4C9D7E7514D0}"/>
              </a:ext>
            </a:extLst>
          </p:cNvPr>
          <p:cNvSpPr/>
          <p:nvPr/>
        </p:nvSpPr>
        <p:spPr>
          <a:xfrm>
            <a:off x="252779" y="2197346"/>
            <a:ext cx="3295650" cy="2479429"/>
          </a:xfrm>
          <a:custGeom>
            <a:avLst/>
            <a:gdLst/>
            <a:ahLst/>
            <a:cxnLst/>
            <a:rect l="l" t="t" r="r" b="b"/>
            <a:pathLst>
              <a:path w="4254023" h="4114800" extrusionOk="0">
                <a:moveTo>
                  <a:pt x="0" y="0"/>
                </a:moveTo>
                <a:lnTo>
                  <a:pt x="4254023" y="0"/>
                </a:lnTo>
                <a:lnTo>
                  <a:pt x="4254023" y="4114800"/>
                </a:lnTo>
                <a:lnTo>
                  <a:pt x="0" y="4114800"/>
                </a:lnTo>
                <a:lnTo>
                  <a:pt x="0" y="0"/>
                </a:lnTo>
                <a:close/>
              </a:path>
            </a:pathLst>
          </a:custGeom>
          <a:blipFill rotWithShape="1">
            <a:blip r:embed="rId3">
              <a:alphaModFix/>
            </a:blip>
            <a:stretch>
              <a:fillRect/>
            </a:stretch>
          </a:blipFill>
          <a:ln>
            <a:noFill/>
          </a:ln>
        </p:spPr>
        <p:txBody>
          <a:bodyPr/>
          <a:lstStyle/>
          <a:p>
            <a:r>
              <a:rPr lang="en-US" dirty="0"/>
              <a:t>   </a:t>
            </a:r>
            <a:endParaRPr lang="en-US" dirty="0">
              <a:solidFill>
                <a:schemeClr val="bg1"/>
              </a:solidFill>
            </a:endParaRPr>
          </a:p>
          <a:p>
            <a:r>
              <a:rPr lang="en-US" dirty="0">
                <a:solidFill>
                  <a:schemeClr val="bg1"/>
                </a:solidFill>
              </a:rPr>
              <a:t>It’s a simple SQL shell with input line editing capabilities to interact with MySQL databases. </a:t>
            </a:r>
          </a:p>
        </p:txBody>
      </p:sp>
    </p:spTree>
    <p:extLst>
      <p:ext uri="{BB962C8B-B14F-4D97-AF65-F5344CB8AC3E}">
        <p14:creationId xmlns:p14="http://schemas.microsoft.com/office/powerpoint/2010/main" val="28606197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C2910-46A6-E8E5-B88E-3F702830E473}"/>
              </a:ext>
            </a:extLst>
          </p:cNvPr>
          <p:cNvSpPr>
            <a:spLocks noGrp="1"/>
          </p:cNvSpPr>
          <p:nvPr>
            <p:ph type="title"/>
          </p:nvPr>
        </p:nvSpPr>
        <p:spPr/>
        <p:txBody>
          <a:bodyPr/>
          <a:lstStyle/>
          <a:p>
            <a:r>
              <a:rPr lang="en-US" b="1" i="1" dirty="0">
                <a:solidFill>
                  <a:srgbClr val="92D050"/>
                </a:solidFill>
              </a:rPr>
              <a:t>MySQL client installation and table creation</a:t>
            </a:r>
            <a:endParaRPr lang="en-US" dirty="0"/>
          </a:p>
        </p:txBody>
      </p:sp>
      <p:sp>
        <p:nvSpPr>
          <p:cNvPr id="3" name="Content Placeholder 2">
            <a:extLst>
              <a:ext uri="{FF2B5EF4-FFF2-40B4-BE49-F238E27FC236}">
                <a16:creationId xmlns:a16="http://schemas.microsoft.com/office/drawing/2014/main" id="{56BDB2CF-F40F-2E34-3F12-B23D72B38FEC}"/>
              </a:ext>
            </a:extLst>
          </p:cNvPr>
          <p:cNvSpPr>
            <a:spLocks noGrp="1"/>
          </p:cNvSpPr>
          <p:nvPr>
            <p:ph idx="1"/>
          </p:nvPr>
        </p:nvSpPr>
        <p:spPr/>
        <p:txBody>
          <a:bodyPr>
            <a:normAutofit fontScale="47500" lnSpcReduction="20000"/>
          </a:bodyPr>
          <a:lstStyle/>
          <a:p>
            <a:pPr marL="0" indent="0">
              <a:buNone/>
            </a:pPr>
            <a:r>
              <a:rPr lang="en-US" sz="3500" b="1" i="1" dirty="0">
                <a:solidFill>
                  <a:schemeClr val="accent2">
                    <a:lumMod val="75000"/>
                  </a:schemeClr>
                </a:solidFill>
              </a:rPr>
              <a:t>Commands Used:</a:t>
            </a:r>
          </a:p>
          <a:p>
            <a:r>
              <a:rPr lang="en-US" dirty="0" err="1"/>
              <a:t>wget</a:t>
            </a:r>
            <a:r>
              <a:rPr lang="en-US" dirty="0"/>
              <a:t> https://dev.mysql.com/get/mysql84-community-release-el9-1.noarch.rpm</a:t>
            </a:r>
          </a:p>
          <a:p>
            <a:endParaRPr lang="en-US" dirty="0"/>
          </a:p>
          <a:p>
            <a:r>
              <a:rPr lang="en-US" dirty="0" err="1"/>
              <a:t>sudo</a:t>
            </a:r>
            <a:r>
              <a:rPr lang="en-US" dirty="0"/>
              <a:t> rpm --import https://repo.mysql.com/RPM-GPG-KEY-mysql-2023</a:t>
            </a:r>
          </a:p>
          <a:p>
            <a:r>
              <a:rPr lang="en-US" dirty="0" err="1"/>
              <a:t>sudo</a:t>
            </a:r>
            <a:r>
              <a:rPr lang="en-US" dirty="0"/>
              <a:t> yum install mysql84-community-release-el9-1.noarch.rpm</a:t>
            </a:r>
          </a:p>
          <a:p>
            <a:endParaRPr lang="en-US" dirty="0"/>
          </a:p>
          <a:p>
            <a:r>
              <a:rPr lang="en-US" dirty="0" err="1"/>
              <a:t>sudo</a:t>
            </a:r>
            <a:r>
              <a:rPr lang="en-US" dirty="0"/>
              <a:t> yum install </a:t>
            </a:r>
            <a:r>
              <a:rPr lang="en-US" dirty="0" err="1"/>
              <a:t>mysql</a:t>
            </a:r>
            <a:r>
              <a:rPr lang="en-US" dirty="0"/>
              <a:t> </a:t>
            </a:r>
          </a:p>
          <a:p>
            <a:r>
              <a:rPr lang="en-US" dirty="0" err="1"/>
              <a:t>mysql</a:t>
            </a:r>
            <a:r>
              <a:rPr lang="en-US" dirty="0"/>
              <a:t> -h database-1-instance-1.c7eyi4eke53t.us-east-1.rds.amazonaws.com -u admin -p</a:t>
            </a:r>
          </a:p>
          <a:p>
            <a:endParaRPr lang="en-US" dirty="0"/>
          </a:p>
          <a:p>
            <a:r>
              <a:rPr lang="en-US" dirty="0"/>
              <a:t>create DATABASE </a:t>
            </a:r>
            <a:r>
              <a:rPr lang="en-US" dirty="0" err="1"/>
              <a:t>webappdb</a:t>
            </a:r>
            <a:r>
              <a:rPr lang="en-US" dirty="0"/>
              <a:t>;</a:t>
            </a:r>
          </a:p>
          <a:p>
            <a:r>
              <a:rPr lang="en-US" dirty="0"/>
              <a:t>use </a:t>
            </a:r>
            <a:r>
              <a:rPr lang="en-US" dirty="0" err="1"/>
              <a:t>webappdb</a:t>
            </a:r>
            <a:r>
              <a:rPr lang="en-US" dirty="0"/>
              <a:t>;</a:t>
            </a:r>
          </a:p>
          <a:p>
            <a:r>
              <a:rPr lang="en-US" dirty="0"/>
              <a:t>CREATE TABLE IF NOT EXISTS transactions (id INT NOT NULL</a:t>
            </a:r>
          </a:p>
          <a:p>
            <a:pPr marL="0" indent="0">
              <a:buNone/>
            </a:pPr>
            <a:r>
              <a:rPr lang="en-US" dirty="0"/>
              <a:t>AUTO_INCREMENT, amount DECIMAL(10,2), description varchar(100), PRIMARY KEY(id));</a:t>
            </a:r>
          </a:p>
          <a:p>
            <a:r>
              <a:rPr lang="en-US" dirty="0"/>
              <a:t>show tables;</a:t>
            </a:r>
          </a:p>
          <a:p>
            <a:r>
              <a:rPr lang="en-US" dirty="0"/>
              <a:t>INSERT INTO transactions (amount, description) VALUES ('400', 'groceries');</a:t>
            </a:r>
          </a:p>
          <a:p>
            <a:r>
              <a:rPr lang="en-US" dirty="0"/>
              <a:t>select * from transactions;</a:t>
            </a:r>
          </a:p>
          <a:p>
            <a:endParaRPr lang="en-US" dirty="0"/>
          </a:p>
        </p:txBody>
      </p:sp>
    </p:spTree>
    <p:extLst>
      <p:ext uri="{BB962C8B-B14F-4D97-AF65-F5344CB8AC3E}">
        <p14:creationId xmlns:p14="http://schemas.microsoft.com/office/powerpoint/2010/main" val="2555922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1EF7F-AA16-8FE2-AA2A-4292F0A60EB1}"/>
              </a:ext>
            </a:extLst>
          </p:cNvPr>
          <p:cNvSpPr>
            <a:spLocks noGrp="1"/>
          </p:cNvSpPr>
          <p:nvPr>
            <p:ph type="title"/>
          </p:nvPr>
        </p:nvSpPr>
        <p:spPr/>
        <p:txBody>
          <a:bodyPr/>
          <a:lstStyle/>
          <a:p>
            <a:r>
              <a:rPr lang="en-US" b="1" i="1" dirty="0">
                <a:solidFill>
                  <a:srgbClr val="92D050"/>
                </a:solidFill>
              </a:rPr>
              <a:t>NVM installation in the </a:t>
            </a:r>
            <a:r>
              <a:rPr lang="en-US" b="1" i="1" dirty="0" err="1">
                <a:solidFill>
                  <a:srgbClr val="92D050"/>
                </a:solidFill>
              </a:rPr>
              <a:t>Appserver</a:t>
            </a:r>
            <a:r>
              <a:rPr lang="en-US" b="1" i="1" dirty="0">
                <a:solidFill>
                  <a:srgbClr val="92D050"/>
                </a:solidFill>
              </a:rPr>
              <a:t> </a:t>
            </a:r>
            <a:endParaRPr lang="en-US" dirty="0"/>
          </a:p>
        </p:txBody>
      </p:sp>
      <p:pic>
        <p:nvPicPr>
          <p:cNvPr id="5" name="Content Placeholder 4">
            <a:extLst>
              <a:ext uri="{FF2B5EF4-FFF2-40B4-BE49-F238E27FC236}">
                <a16:creationId xmlns:a16="http://schemas.microsoft.com/office/drawing/2014/main" id="{CBD0AE56-FDFB-FD9D-E67D-85E302EB097A}"/>
              </a:ext>
            </a:extLst>
          </p:cNvPr>
          <p:cNvPicPr>
            <a:picLocks noGrp="1" noChangeAspect="1"/>
          </p:cNvPicPr>
          <p:nvPr>
            <p:ph idx="1"/>
          </p:nvPr>
        </p:nvPicPr>
        <p:blipFill>
          <a:blip r:embed="rId2"/>
          <a:stretch>
            <a:fillRect/>
          </a:stretch>
        </p:blipFill>
        <p:spPr>
          <a:xfrm>
            <a:off x="3614311" y="1797050"/>
            <a:ext cx="7739489" cy="4351338"/>
          </a:xfrm>
        </p:spPr>
      </p:pic>
      <p:sp>
        <p:nvSpPr>
          <p:cNvPr id="3" name="Google Shape;147;p15">
            <a:extLst>
              <a:ext uri="{FF2B5EF4-FFF2-40B4-BE49-F238E27FC236}">
                <a16:creationId xmlns:a16="http://schemas.microsoft.com/office/drawing/2014/main" id="{A2F43570-3F99-ECBC-BDEA-E11345E9959B}"/>
              </a:ext>
            </a:extLst>
          </p:cNvPr>
          <p:cNvSpPr/>
          <p:nvPr/>
        </p:nvSpPr>
        <p:spPr>
          <a:xfrm>
            <a:off x="252779" y="2197346"/>
            <a:ext cx="3295650" cy="2107954"/>
          </a:xfrm>
          <a:custGeom>
            <a:avLst/>
            <a:gdLst/>
            <a:ahLst/>
            <a:cxnLst/>
            <a:rect l="l" t="t" r="r" b="b"/>
            <a:pathLst>
              <a:path w="4254023" h="4114800" extrusionOk="0">
                <a:moveTo>
                  <a:pt x="0" y="0"/>
                </a:moveTo>
                <a:lnTo>
                  <a:pt x="4254023" y="0"/>
                </a:lnTo>
                <a:lnTo>
                  <a:pt x="4254023" y="4114800"/>
                </a:lnTo>
                <a:lnTo>
                  <a:pt x="0" y="4114800"/>
                </a:lnTo>
                <a:lnTo>
                  <a:pt x="0" y="0"/>
                </a:lnTo>
                <a:close/>
              </a:path>
            </a:pathLst>
          </a:custGeom>
          <a:blipFill rotWithShape="1">
            <a:blip r:embed="rId3">
              <a:alphaModFix/>
            </a:blip>
            <a:stretch>
              <a:fillRect/>
            </a:stretch>
          </a:blipFill>
          <a:ln>
            <a:noFill/>
          </a:ln>
        </p:spPr>
        <p:txBody>
          <a:bodyPr/>
          <a:lstStyle/>
          <a:p>
            <a:r>
              <a:rPr lang="en-US" dirty="0"/>
              <a:t>   </a:t>
            </a:r>
            <a:endParaRPr lang="en-US" dirty="0">
              <a:solidFill>
                <a:schemeClr val="bg1"/>
              </a:solidFill>
            </a:endParaRPr>
          </a:p>
          <a:p>
            <a:r>
              <a:rPr lang="en-US" dirty="0">
                <a:solidFill>
                  <a:schemeClr val="bg1"/>
                </a:solidFill>
              </a:rPr>
              <a:t>NVM allows you to quickly install and use different versions of node via the command line. </a:t>
            </a:r>
          </a:p>
        </p:txBody>
      </p:sp>
    </p:spTree>
    <p:extLst>
      <p:ext uri="{BB962C8B-B14F-4D97-AF65-F5344CB8AC3E}">
        <p14:creationId xmlns:p14="http://schemas.microsoft.com/office/powerpoint/2010/main" val="5145213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08FE0-15CF-7ED0-C73E-3F21E2ED7F10}"/>
              </a:ext>
            </a:extLst>
          </p:cNvPr>
          <p:cNvSpPr>
            <a:spLocks noGrp="1"/>
          </p:cNvSpPr>
          <p:nvPr>
            <p:ph type="title"/>
          </p:nvPr>
        </p:nvSpPr>
        <p:spPr/>
        <p:txBody>
          <a:bodyPr/>
          <a:lstStyle/>
          <a:p>
            <a:r>
              <a:rPr lang="en-US" b="1" i="1" dirty="0">
                <a:solidFill>
                  <a:srgbClr val="92D050"/>
                </a:solidFill>
              </a:rPr>
              <a:t>Upload </a:t>
            </a:r>
            <a:r>
              <a:rPr lang="en-US" b="1" i="1" dirty="0" err="1">
                <a:solidFill>
                  <a:srgbClr val="92D050"/>
                </a:solidFill>
              </a:rPr>
              <a:t>Aplication</a:t>
            </a:r>
            <a:r>
              <a:rPr lang="en-US" b="1" i="1" dirty="0">
                <a:solidFill>
                  <a:srgbClr val="92D050"/>
                </a:solidFill>
              </a:rPr>
              <a:t> code in S3 bucket</a:t>
            </a:r>
            <a:endParaRPr lang="en-US" dirty="0"/>
          </a:p>
        </p:txBody>
      </p:sp>
      <p:pic>
        <p:nvPicPr>
          <p:cNvPr id="5" name="Content Placeholder 4">
            <a:extLst>
              <a:ext uri="{FF2B5EF4-FFF2-40B4-BE49-F238E27FC236}">
                <a16:creationId xmlns:a16="http://schemas.microsoft.com/office/drawing/2014/main" id="{863871C9-873F-0AE8-C632-8019C99D72D7}"/>
              </a:ext>
            </a:extLst>
          </p:cNvPr>
          <p:cNvPicPr>
            <a:picLocks noGrp="1" noChangeAspect="1"/>
          </p:cNvPicPr>
          <p:nvPr>
            <p:ph idx="1"/>
          </p:nvPr>
        </p:nvPicPr>
        <p:blipFill>
          <a:blip r:embed="rId2"/>
          <a:stretch>
            <a:fillRect/>
          </a:stretch>
        </p:blipFill>
        <p:spPr>
          <a:xfrm>
            <a:off x="2226255" y="1825625"/>
            <a:ext cx="7739489" cy="4351338"/>
          </a:xfrm>
        </p:spPr>
      </p:pic>
    </p:spTree>
    <p:extLst>
      <p:ext uri="{BB962C8B-B14F-4D97-AF65-F5344CB8AC3E}">
        <p14:creationId xmlns:p14="http://schemas.microsoft.com/office/powerpoint/2010/main" val="87505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00;p13">
            <a:extLst>
              <a:ext uri="{FF2B5EF4-FFF2-40B4-BE49-F238E27FC236}">
                <a16:creationId xmlns:a16="http://schemas.microsoft.com/office/drawing/2014/main" id="{6F495CD8-FF00-11FA-2706-0D1E02AEEE87}"/>
              </a:ext>
            </a:extLst>
          </p:cNvPr>
          <p:cNvPicPr preferRelativeResize="0"/>
          <p:nvPr/>
        </p:nvPicPr>
        <p:blipFill rotWithShape="1">
          <a:blip r:embed="rId2">
            <a:alphaModFix/>
          </a:blip>
          <a:srcRect l="66774" t="21439"/>
          <a:stretch/>
        </p:blipFill>
        <p:spPr>
          <a:xfrm>
            <a:off x="6739664" y="1801090"/>
            <a:ext cx="5189100" cy="4918365"/>
          </a:xfrm>
          <a:prstGeom prst="rect">
            <a:avLst/>
          </a:prstGeom>
          <a:noFill/>
          <a:ln>
            <a:noFill/>
          </a:ln>
        </p:spPr>
      </p:pic>
      <p:grpSp>
        <p:nvGrpSpPr>
          <p:cNvPr id="3" name="Google Shape;95;p13">
            <a:extLst>
              <a:ext uri="{FF2B5EF4-FFF2-40B4-BE49-F238E27FC236}">
                <a16:creationId xmlns:a16="http://schemas.microsoft.com/office/drawing/2014/main" id="{698168BF-FEA5-0901-46B6-8EE697D7C181}"/>
              </a:ext>
            </a:extLst>
          </p:cNvPr>
          <p:cNvGrpSpPr/>
          <p:nvPr/>
        </p:nvGrpSpPr>
        <p:grpSpPr>
          <a:xfrm>
            <a:off x="604587" y="1066644"/>
            <a:ext cx="6378105" cy="4918363"/>
            <a:chOff x="0" y="0"/>
            <a:chExt cx="1679819" cy="1295363"/>
          </a:xfrm>
        </p:grpSpPr>
        <p:sp>
          <p:nvSpPr>
            <p:cNvPr id="4" name="Google Shape;96;p13">
              <a:extLst>
                <a:ext uri="{FF2B5EF4-FFF2-40B4-BE49-F238E27FC236}">
                  <a16:creationId xmlns:a16="http://schemas.microsoft.com/office/drawing/2014/main" id="{DBF47BFC-9BFE-CDC4-EDCB-0F3826A59831}"/>
                </a:ext>
              </a:extLst>
            </p:cNvPr>
            <p:cNvSpPr/>
            <p:nvPr/>
          </p:nvSpPr>
          <p:spPr>
            <a:xfrm>
              <a:off x="0" y="0"/>
              <a:ext cx="1615812" cy="222390"/>
            </a:xfrm>
            <a:custGeom>
              <a:avLst/>
              <a:gdLst/>
              <a:ahLst/>
              <a:cxnLst/>
              <a:rect l="l" t="t" r="r" b="b"/>
              <a:pathLst>
                <a:path w="1615812" h="222390" extrusionOk="0">
                  <a:moveTo>
                    <a:pt x="64358" y="0"/>
                  </a:moveTo>
                  <a:lnTo>
                    <a:pt x="1551454" y="0"/>
                  </a:lnTo>
                  <a:cubicBezTo>
                    <a:pt x="1568522" y="0"/>
                    <a:pt x="1584892" y="6781"/>
                    <a:pt x="1596962" y="18850"/>
                  </a:cubicBezTo>
                  <a:cubicBezTo>
                    <a:pt x="1609031" y="30919"/>
                    <a:pt x="1615812" y="47289"/>
                    <a:pt x="1615812" y="64358"/>
                  </a:cubicBezTo>
                  <a:lnTo>
                    <a:pt x="1615812" y="158033"/>
                  </a:lnTo>
                  <a:cubicBezTo>
                    <a:pt x="1615812" y="193576"/>
                    <a:pt x="1586998" y="222390"/>
                    <a:pt x="1551454" y="222390"/>
                  </a:cubicBezTo>
                  <a:lnTo>
                    <a:pt x="64358" y="222390"/>
                  </a:lnTo>
                  <a:cubicBezTo>
                    <a:pt x="47289" y="222390"/>
                    <a:pt x="30919" y="215610"/>
                    <a:pt x="18850" y="203540"/>
                  </a:cubicBezTo>
                  <a:cubicBezTo>
                    <a:pt x="6781" y="191471"/>
                    <a:pt x="0" y="175101"/>
                    <a:pt x="0" y="158033"/>
                  </a:cubicBezTo>
                  <a:lnTo>
                    <a:pt x="0" y="64358"/>
                  </a:lnTo>
                  <a:cubicBezTo>
                    <a:pt x="0" y="47289"/>
                    <a:pt x="6781" y="30919"/>
                    <a:pt x="18850" y="18850"/>
                  </a:cubicBezTo>
                  <a:cubicBezTo>
                    <a:pt x="30919" y="6781"/>
                    <a:pt x="47289" y="0"/>
                    <a:pt x="64358" y="0"/>
                  </a:cubicBezTo>
                  <a:close/>
                </a:path>
              </a:pathLst>
            </a:custGeom>
            <a:solidFill>
              <a:srgbClr val="3090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bg1"/>
                  </a:solidFill>
                </a:rPr>
                <a:t>Part 0 : Setup</a:t>
              </a:r>
              <a:endParaRPr dirty="0"/>
            </a:p>
          </p:txBody>
        </p:sp>
        <p:sp>
          <p:nvSpPr>
            <p:cNvPr id="5" name="Google Shape;97;p13">
              <a:extLst>
                <a:ext uri="{FF2B5EF4-FFF2-40B4-BE49-F238E27FC236}">
                  <a16:creationId xmlns:a16="http://schemas.microsoft.com/office/drawing/2014/main" id="{ABB0404C-EF8B-5629-6D4D-583CAE4B8AB4}"/>
                </a:ext>
              </a:extLst>
            </p:cNvPr>
            <p:cNvSpPr txBox="1"/>
            <p:nvPr/>
          </p:nvSpPr>
          <p:spPr>
            <a:xfrm>
              <a:off x="0" y="0"/>
              <a:ext cx="1679819" cy="1295363"/>
            </a:xfrm>
            <a:prstGeom prst="rect">
              <a:avLst/>
            </a:prstGeom>
            <a:noFill/>
            <a:ln>
              <a:noFill/>
            </a:ln>
          </p:spPr>
          <p:txBody>
            <a:bodyPr spcFirstLastPara="1" wrap="square" lIns="50800" tIns="50800" rIns="50800" bIns="50800" anchor="ctr" anchorCtr="0">
              <a:noAutofit/>
            </a:bodyPr>
            <a:lstStyle/>
            <a:p>
              <a:pPr marL="285750" marR="0" lvl="0" indent="-285750" rtl="0">
                <a:lnSpc>
                  <a:spcPct val="173333"/>
                </a:lnSpc>
                <a:spcBef>
                  <a:spcPts val="0"/>
                </a:spcBef>
                <a:spcAft>
                  <a:spcPts val="0"/>
                </a:spcAft>
                <a:buFont typeface="Wingdings" panose="05000000000000000000" pitchFamily="2" charset="2"/>
                <a:buChar char="Ø"/>
              </a:pPr>
              <a:r>
                <a:rPr lang="en-US" dirty="0">
                  <a:solidFill>
                    <a:schemeClr val="dk1"/>
                  </a:solidFill>
                  <a:latin typeface="Calibri"/>
                  <a:ea typeface="Calibri"/>
                  <a:cs typeface="Calibri"/>
                  <a:sym typeface="Calibri"/>
                </a:rPr>
                <a:t>Download code from </a:t>
              </a:r>
              <a:r>
                <a:rPr lang="en-US" dirty="0" err="1">
                  <a:solidFill>
                    <a:schemeClr val="dk1"/>
                  </a:solidFill>
                  <a:latin typeface="Calibri"/>
                  <a:ea typeface="Calibri"/>
                  <a:cs typeface="Calibri"/>
                  <a:sym typeface="Calibri"/>
                </a:rPr>
                <a:t>Github</a:t>
              </a:r>
              <a:endParaRPr lang="en-US" dirty="0">
                <a:solidFill>
                  <a:schemeClr val="dk1"/>
                </a:solidFill>
                <a:latin typeface="Calibri"/>
                <a:ea typeface="Calibri"/>
                <a:cs typeface="Calibri"/>
                <a:sym typeface="Calibri"/>
              </a:endParaRPr>
            </a:p>
            <a:p>
              <a:pPr marL="285750" marR="0" lvl="0" indent="-285750" rtl="0">
                <a:lnSpc>
                  <a:spcPct val="173333"/>
                </a:lnSpc>
                <a:spcBef>
                  <a:spcPts val="0"/>
                </a:spcBef>
                <a:spcAft>
                  <a:spcPts val="0"/>
                </a:spcAft>
                <a:buFont typeface="Wingdings" panose="05000000000000000000" pitchFamily="2" charset="2"/>
                <a:buChar char="Ø"/>
              </a:pPr>
              <a:r>
                <a:rPr lang="en-US" dirty="0">
                  <a:solidFill>
                    <a:schemeClr val="dk1"/>
                  </a:solidFill>
                  <a:latin typeface="Calibri"/>
                  <a:ea typeface="Calibri"/>
                  <a:cs typeface="Calibri"/>
                  <a:sym typeface="Calibri"/>
                </a:rPr>
                <a:t>Create bucket in S3</a:t>
              </a:r>
            </a:p>
            <a:p>
              <a:pPr marL="285750" marR="0" lvl="0" indent="-285750" rtl="0">
                <a:lnSpc>
                  <a:spcPct val="173333"/>
                </a:lnSpc>
                <a:spcBef>
                  <a:spcPts val="0"/>
                </a:spcBef>
                <a:spcAft>
                  <a:spcPts val="0"/>
                </a:spcAft>
                <a:buFont typeface="Wingdings" panose="05000000000000000000" pitchFamily="2" charset="2"/>
                <a:buChar char="Ø"/>
              </a:pPr>
              <a:r>
                <a:rPr lang="en-US" dirty="0">
                  <a:solidFill>
                    <a:schemeClr val="dk1"/>
                  </a:solidFill>
                  <a:latin typeface="Calibri"/>
                  <a:ea typeface="Calibri"/>
                  <a:cs typeface="Calibri"/>
                  <a:sym typeface="Calibri"/>
                </a:rPr>
                <a:t>Create IAM EC2 instance role</a:t>
              </a:r>
            </a:p>
            <a:p>
              <a:pPr marL="0" marR="0" lvl="0" indent="0" algn="ctr" rtl="0">
                <a:lnSpc>
                  <a:spcPct val="173333"/>
                </a:lnSpc>
                <a:spcBef>
                  <a:spcPts val="0"/>
                </a:spcBef>
                <a:spcAft>
                  <a:spcPts val="0"/>
                </a:spcAft>
                <a:buNone/>
              </a:pPr>
              <a:r>
                <a:rPr lang="en-US" sz="1800" b="1" i="1" u="sng" strike="noStrike" cap="none" dirty="0">
                  <a:solidFill>
                    <a:srgbClr val="7030A0"/>
                  </a:solidFill>
                  <a:latin typeface="Calibri"/>
                  <a:ea typeface="Calibri"/>
                  <a:cs typeface="Calibri"/>
                  <a:sym typeface="Calibri"/>
                </a:rPr>
                <a:t>Command to download code </a:t>
              </a:r>
            </a:p>
            <a:p>
              <a:pPr marL="0" marR="0" lvl="0" indent="0" algn="ctr" rtl="0">
                <a:lnSpc>
                  <a:spcPct val="173333"/>
                </a:lnSpc>
                <a:spcBef>
                  <a:spcPts val="0"/>
                </a:spcBef>
                <a:spcAft>
                  <a:spcPts val="0"/>
                </a:spcAft>
                <a:buNone/>
              </a:pPr>
              <a:r>
                <a:rPr lang="en-US" sz="1800" b="0" i="0" u="none" strike="noStrike" cap="none" dirty="0">
                  <a:solidFill>
                    <a:schemeClr val="accent2"/>
                  </a:solidFill>
                  <a:latin typeface="Calibri"/>
                  <a:ea typeface="Calibri"/>
                  <a:cs typeface="Calibri"/>
                  <a:sym typeface="Calibri"/>
                </a:rPr>
                <a:t>git clone https://github.com/aws-samples/aws-three-tier-web-architecture-workshop.git</a:t>
              </a:r>
            </a:p>
          </p:txBody>
        </p:sp>
      </p:grpSp>
    </p:spTree>
    <p:extLst>
      <p:ext uri="{BB962C8B-B14F-4D97-AF65-F5344CB8AC3E}">
        <p14:creationId xmlns:p14="http://schemas.microsoft.com/office/powerpoint/2010/main" val="26883626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640BC-99DD-C113-B73F-1CDA83B2DFEB}"/>
              </a:ext>
            </a:extLst>
          </p:cNvPr>
          <p:cNvSpPr>
            <a:spLocks noGrp="1"/>
          </p:cNvSpPr>
          <p:nvPr>
            <p:ph type="title"/>
          </p:nvPr>
        </p:nvSpPr>
        <p:spPr/>
        <p:txBody>
          <a:bodyPr/>
          <a:lstStyle/>
          <a:p>
            <a:r>
              <a:rPr lang="en-US" b="1" i="1" u="sng" dirty="0">
                <a:solidFill>
                  <a:srgbClr val="7030A0"/>
                </a:solidFill>
                <a:latin typeface="Calibri"/>
                <a:ea typeface="Calibri"/>
                <a:cs typeface="Calibri"/>
              </a:rPr>
              <a:t>PM2 installation</a:t>
            </a:r>
            <a:endParaRPr lang="en-US" dirty="0"/>
          </a:p>
        </p:txBody>
      </p:sp>
      <p:pic>
        <p:nvPicPr>
          <p:cNvPr id="5" name="Content Placeholder 4">
            <a:extLst>
              <a:ext uri="{FF2B5EF4-FFF2-40B4-BE49-F238E27FC236}">
                <a16:creationId xmlns:a16="http://schemas.microsoft.com/office/drawing/2014/main" id="{0C01812F-C251-829C-DD63-ECC04254841F}"/>
              </a:ext>
            </a:extLst>
          </p:cNvPr>
          <p:cNvPicPr>
            <a:picLocks noGrp="1" noChangeAspect="1"/>
          </p:cNvPicPr>
          <p:nvPr>
            <p:ph idx="1"/>
          </p:nvPr>
        </p:nvPicPr>
        <p:blipFill>
          <a:blip r:embed="rId2"/>
          <a:stretch>
            <a:fillRect/>
          </a:stretch>
        </p:blipFill>
        <p:spPr>
          <a:xfrm>
            <a:off x="3832317" y="1690688"/>
            <a:ext cx="7739489" cy="4351338"/>
          </a:xfrm>
        </p:spPr>
      </p:pic>
      <p:sp>
        <p:nvSpPr>
          <p:cNvPr id="3" name="Google Shape;147;p15">
            <a:extLst>
              <a:ext uri="{FF2B5EF4-FFF2-40B4-BE49-F238E27FC236}">
                <a16:creationId xmlns:a16="http://schemas.microsoft.com/office/drawing/2014/main" id="{A3249FEA-26A4-57F6-62FB-21EC46EE2C88}"/>
              </a:ext>
            </a:extLst>
          </p:cNvPr>
          <p:cNvSpPr/>
          <p:nvPr/>
        </p:nvSpPr>
        <p:spPr>
          <a:xfrm>
            <a:off x="252779" y="2197346"/>
            <a:ext cx="3295650" cy="2163639"/>
          </a:xfrm>
          <a:custGeom>
            <a:avLst/>
            <a:gdLst/>
            <a:ahLst/>
            <a:cxnLst/>
            <a:rect l="l" t="t" r="r" b="b"/>
            <a:pathLst>
              <a:path w="4254023" h="4114800" extrusionOk="0">
                <a:moveTo>
                  <a:pt x="0" y="0"/>
                </a:moveTo>
                <a:lnTo>
                  <a:pt x="4254023" y="0"/>
                </a:lnTo>
                <a:lnTo>
                  <a:pt x="4254023" y="4114800"/>
                </a:lnTo>
                <a:lnTo>
                  <a:pt x="0" y="4114800"/>
                </a:lnTo>
                <a:lnTo>
                  <a:pt x="0" y="0"/>
                </a:lnTo>
                <a:close/>
              </a:path>
            </a:pathLst>
          </a:custGeom>
          <a:blipFill rotWithShape="1">
            <a:blip r:embed="rId3">
              <a:alphaModFix/>
            </a:blip>
            <a:stretch>
              <a:fillRect/>
            </a:stretch>
          </a:blipFill>
          <a:ln>
            <a:noFill/>
          </a:ln>
        </p:spPr>
        <p:txBody>
          <a:bodyPr/>
          <a:lstStyle/>
          <a:p>
            <a:r>
              <a:rPr lang="en-US" dirty="0"/>
              <a:t>   </a:t>
            </a:r>
            <a:endParaRPr lang="en-US" dirty="0">
              <a:solidFill>
                <a:schemeClr val="bg1"/>
              </a:solidFill>
            </a:endParaRPr>
          </a:p>
          <a:p>
            <a:r>
              <a:rPr lang="en-US" dirty="0">
                <a:solidFill>
                  <a:schemeClr val="bg1"/>
                </a:solidFill>
              </a:rPr>
              <a:t>This application uses PM2 daemon process manager to keep application online.</a:t>
            </a:r>
          </a:p>
        </p:txBody>
      </p:sp>
    </p:spTree>
    <p:extLst>
      <p:ext uri="{BB962C8B-B14F-4D97-AF65-F5344CB8AC3E}">
        <p14:creationId xmlns:p14="http://schemas.microsoft.com/office/powerpoint/2010/main" val="20668050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F4208-3E24-6FEF-EB70-9BB382F60EFA}"/>
              </a:ext>
            </a:extLst>
          </p:cNvPr>
          <p:cNvSpPr>
            <a:spLocks noGrp="1"/>
          </p:cNvSpPr>
          <p:nvPr>
            <p:ph type="title"/>
          </p:nvPr>
        </p:nvSpPr>
        <p:spPr/>
        <p:txBody>
          <a:bodyPr/>
          <a:lstStyle/>
          <a:p>
            <a:r>
              <a:rPr lang="en-US" b="1" i="1" dirty="0">
                <a:solidFill>
                  <a:srgbClr val="92D050"/>
                </a:solidFill>
              </a:rPr>
              <a:t>PM2 installation</a:t>
            </a:r>
            <a:endParaRPr lang="en-US" dirty="0"/>
          </a:p>
        </p:txBody>
      </p:sp>
      <p:pic>
        <p:nvPicPr>
          <p:cNvPr id="5" name="Content Placeholder 4">
            <a:extLst>
              <a:ext uri="{FF2B5EF4-FFF2-40B4-BE49-F238E27FC236}">
                <a16:creationId xmlns:a16="http://schemas.microsoft.com/office/drawing/2014/main" id="{E6C89D3B-FE14-AD34-CA0F-A14ABBEDAAC0}"/>
              </a:ext>
            </a:extLst>
          </p:cNvPr>
          <p:cNvPicPr>
            <a:picLocks noGrp="1" noChangeAspect="1"/>
          </p:cNvPicPr>
          <p:nvPr>
            <p:ph idx="1"/>
          </p:nvPr>
        </p:nvPicPr>
        <p:blipFill>
          <a:blip r:embed="rId2"/>
          <a:stretch>
            <a:fillRect/>
          </a:stretch>
        </p:blipFill>
        <p:spPr>
          <a:xfrm>
            <a:off x="2226255" y="1825625"/>
            <a:ext cx="7739489" cy="4351338"/>
          </a:xfrm>
        </p:spPr>
      </p:pic>
    </p:spTree>
    <p:extLst>
      <p:ext uri="{BB962C8B-B14F-4D97-AF65-F5344CB8AC3E}">
        <p14:creationId xmlns:p14="http://schemas.microsoft.com/office/powerpoint/2010/main" val="37543736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287FE-F724-E0A8-0BCD-048530F0F778}"/>
              </a:ext>
            </a:extLst>
          </p:cNvPr>
          <p:cNvSpPr>
            <a:spLocks noGrp="1"/>
          </p:cNvSpPr>
          <p:nvPr>
            <p:ph type="title"/>
          </p:nvPr>
        </p:nvSpPr>
        <p:spPr/>
        <p:txBody>
          <a:bodyPr/>
          <a:lstStyle/>
          <a:p>
            <a:r>
              <a:rPr lang="en-US" b="1" i="1" dirty="0">
                <a:solidFill>
                  <a:srgbClr val="92D050"/>
                </a:solidFill>
              </a:rPr>
              <a:t>Invoking application to display content of transactions table</a:t>
            </a:r>
            <a:endParaRPr lang="en-US" dirty="0"/>
          </a:p>
        </p:txBody>
      </p:sp>
      <p:pic>
        <p:nvPicPr>
          <p:cNvPr id="5" name="Content Placeholder 4">
            <a:extLst>
              <a:ext uri="{FF2B5EF4-FFF2-40B4-BE49-F238E27FC236}">
                <a16:creationId xmlns:a16="http://schemas.microsoft.com/office/drawing/2014/main" id="{0D17671F-2DA9-0778-5D40-7BBE8C57B762}"/>
              </a:ext>
            </a:extLst>
          </p:cNvPr>
          <p:cNvPicPr>
            <a:picLocks noGrp="1" noChangeAspect="1"/>
          </p:cNvPicPr>
          <p:nvPr>
            <p:ph idx="1"/>
          </p:nvPr>
        </p:nvPicPr>
        <p:blipFill>
          <a:blip r:embed="rId2"/>
          <a:stretch>
            <a:fillRect/>
          </a:stretch>
        </p:blipFill>
        <p:spPr>
          <a:xfrm>
            <a:off x="3750255" y="1790456"/>
            <a:ext cx="7739489" cy="4351338"/>
          </a:xfrm>
        </p:spPr>
      </p:pic>
      <p:sp>
        <p:nvSpPr>
          <p:cNvPr id="3" name="Google Shape;147;p15">
            <a:extLst>
              <a:ext uri="{FF2B5EF4-FFF2-40B4-BE49-F238E27FC236}">
                <a16:creationId xmlns:a16="http://schemas.microsoft.com/office/drawing/2014/main" id="{96CE435B-4C5E-7047-AAD3-4E90EA9AEC47}"/>
              </a:ext>
            </a:extLst>
          </p:cNvPr>
          <p:cNvSpPr/>
          <p:nvPr/>
        </p:nvSpPr>
        <p:spPr>
          <a:xfrm>
            <a:off x="252779" y="2197346"/>
            <a:ext cx="3295650" cy="1624377"/>
          </a:xfrm>
          <a:custGeom>
            <a:avLst/>
            <a:gdLst/>
            <a:ahLst/>
            <a:cxnLst/>
            <a:rect l="l" t="t" r="r" b="b"/>
            <a:pathLst>
              <a:path w="4254023" h="4114800" extrusionOk="0">
                <a:moveTo>
                  <a:pt x="0" y="0"/>
                </a:moveTo>
                <a:lnTo>
                  <a:pt x="4254023" y="0"/>
                </a:lnTo>
                <a:lnTo>
                  <a:pt x="4254023" y="4114800"/>
                </a:lnTo>
                <a:lnTo>
                  <a:pt x="0" y="4114800"/>
                </a:lnTo>
                <a:lnTo>
                  <a:pt x="0" y="0"/>
                </a:lnTo>
                <a:close/>
              </a:path>
            </a:pathLst>
          </a:custGeom>
          <a:blipFill rotWithShape="1">
            <a:blip r:embed="rId3">
              <a:alphaModFix/>
            </a:blip>
            <a:stretch>
              <a:fillRect/>
            </a:stretch>
          </a:blipFill>
          <a:ln>
            <a:noFill/>
          </a:ln>
        </p:spPr>
        <p:txBody>
          <a:bodyPr/>
          <a:lstStyle/>
          <a:p>
            <a:r>
              <a:rPr lang="en-US" dirty="0"/>
              <a:t>   </a:t>
            </a:r>
            <a:endParaRPr lang="en-US" dirty="0">
              <a:solidFill>
                <a:schemeClr val="bg1"/>
              </a:solidFill>
            </a:endParaRPr>
          </a:p>
          <a:p>
            <a:r>
              <a:rPr lang="en-US" dirty="0">
                <a:solidFill>
                  <a:schemeClr val="bg1"/>
                </a:solidFill>
              </a:rPr>
              <a:t>Copy application code from S3 bucket to webserver and start PM2. </a:t>
            </a:r>
          </a:p>
        </p:txBody>
      </p:sp>
    </p:spTree>
    <p:extLst>
      <p:ext uri="{BB962C8B-B14F-4D97-AF65-F5344CB8AC3E}">
        <p14:creationId xmlns:p14="http://schemas.microsoft.com/office/powerpoint/2010/main" val="12213939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4C368-AC6F-8577-7444-6AE43FF14B1A}"/>
              </a:ext>
            </a:extLst>
          </p:cNvPr>
          <p:cNvSpPr>
            <a:spLocks noGrp="1"/>
          </p:cNvSpPr>
          <p:nvPr>
            <p:ph type="title"/>
          </p:nvPr>
        </p:nvSpPr>
        <p:spPr/>
        <p:txBody>
          <a:bodyPr/>
          <a:lstStyle/>
          <a:p>
            <a:r>
              <a:rPr lang="en-US" b="1" i="1" dirty="0">
                <a:solidFill>
                  <a:srgbClr val="92D050"/>
                </a:solidFill>
              </a:rPr>
              <a:t>PM2 installation Steps</a:t>
            </a:r>
            <a:endParaRPr lang="en-US" dirty="0"/>
          </a:p>
        </p:txBody>
      </p:sp>
      <p:sp>
        <p:nvSpPr>
          <p:cNvPr id="3" name="Content Placeholder 2">
            <a:extLst>
              <a:ext uri="{FF2B5EF4-FFF2-40B4-BE49-F238E27FC236}">
                <a16:creationId xmlns:a16="http://schemas.microsoft.com/office/drawing/2014/main" id="{3C53A64C-6844-FFE4-0B38-BDB090874314}"/>
              </a:ext>
            </a:extLst>
          </p:cNvPr>
          <p:cNvSpPr>
            <a:spLocks noGrp="1"/>
          </p:cNvSpPr>
          <p:nvPr>
            <p:ph idx="1"/>
          </p:nvPr>
        </p:nvSpPr>
        <p:spPr/>
        <p:txBody>
          <a:bodyPr>
            <a:normAutofit fontScale="55000" lnSpcReduction="20000"/>
          </a:bodyPr>
          <a:lstStyle/>
          <a:p>
            <a:pPr marL="0" indent="0">
              <a:buNone/>
            </a:pPr>
            <a:r>
              <a:rPr lang="en-US" dirty="0"/>
              <a:t>curl -o- https://raw.githubusercontent.com/nvm-sh/nvm/v0.38.0/install.sh | bash</a:t>
            </a:r>
          </a:p>
          <a:p>
            <a:pPr marL="0" indent="0">
              <a:buNone/>
            </a:pPr>
            <a:r>
              <a:rPr lang="en-US" dirty="0"/>
              <a:t>source ~/.</a:t>
            </a:r>
            <a:r>
              <a:rPr lang="en-US" dirty="0" err="1"/>
              <a:t>bashrc</a:t>
            </a:r>
            <a:endParaRPr lang="en-US" dirty="0"/>
          </a:p>
          <a:p>
            <a:pPr marL="0" indent="0">
              <a:buNone/>
            </a:pPr>
            <a:r>
              <a:rPr lang="en-US" dirty="0" err="1"/>
              <a:t>nvm</a:t>
            </a:r>
            <a:r>
              <a:rPr lang="en-US" dirty="0"/>
              <a:t> install 16</a:t>
            </a:r>
          </a:p>
          <a:p>
            <a:pPr marL="0" indent="0">
              <a:buNone/>
            </a:pPr>
            <a:r>
              <a:rPr lang="en-US" dirty="0" err="1"/>
              <a:t>nvm</a:t>
            </a:r>
            <a:r>
              <a:rPr lang="en-US" dirty="0"/>
              <a:t> use 16</a:t>
            </a:r>
          </a:p>
          <a:p>
            <a:pPr marL="0" indent="0">
              <a:buNone/>
            </a:pPr>
            <a:r>
              <a:rPr lang="en-US" dirty="0" err="1"/>
              <a:t>npm</a:t>
            </a:r>
            <a:r>
              <a:rPr lang="en-US" dirty="0"/>
              <a:t> install -g pm2</a:t>
            </a:r>
          </a:p>
          <a:p>
            <a:pPr marL="0" indent="0">
              <a:buNone/>
            </a:pPr>
            <a:r>
              <a:rPr lang="en-US" dirty="0" err="1"/>
              <a:t>npm</a:t>
            </a:r>
            <a:r>
              <a:rPr lang="en-US" dirty="0"/>
              <a:t> install </a:t>
            </a:r>
            <a:r>
              <a:rPr lang="en-US" dirty="0" err="1"/>
              <a:t>mysql</a:t>
            </a:r>
            <a:r>
              <a:rPr lang="en-US" dirty="0"/>
              <a:t> --save</a:t>
            </a:r>
          </a:p>
          <a:p>
            <a:pPr marL="0" indent="0">
              <a:buNone/>
            </a:pPr>
            <a:r>
              <a:rPr lang="en-US" dirty="0"/>
              <a:t>cd</a:t>
            </a:r>
          </a:p>
          <a:p>
            <a:pPr marL="0" indent="0">
              <a:buNone/>
            </a:pPr>
            <a:r>
              <a:rPr lang="en-US" dirty="0" err="1"/>
              <a:t>aws</a:t>
            </a:r>
            <a:r>
              <a:rPr lang="en-US" dirty="0"/>
              <a:t> s3 cp s3://demowebapp-naga-1/app-tier/ app-tier --recursive</a:t>
            </a:r>
          </a:p>
          <a:p>
            <a:pPr marL="0" indent="0">
              <a:buNone/>
            </a:pPr>
            <a:r>
              <a:rPr lang="en-US" dirty="0"/>
              <a:t>cd app-tier</a:t>
            </a:r>
          </a:p>
          <a:p>
            <a:pPr marL="0" indent="0">
              <a:buNone/>
            </a:pPr>
            <a:r>
              <a:rPr lang="en-US" dirty="0"/>
              <a:t>pm2 start index.js</a:t>
            </a:r>
          </a:p>
          <a:p>
            <a:pPr marL="0" indent="0">
              <a:buNone/>
            </a:pPr>
            <a:r>
              <a:rPr lang="en-US" dirty="0"/>
              <a:t>pm2 logs</a:t>
            </a:r>
          </a:p>
          <a:p>
            <a:pPr marL="0" indent="0">
              <a:buNone/>
            </a:pPr>
            <a:r>
              <a:rPr lang="en-US" dirty="0"/>
              <a:t>pm2 startup</a:t>
            </a:r>
          </a:p>
          <a:p>
            <a:pPr marL="0" indent="0">
              <a:buNone/>
            </a:pPr>
            <a:r>
              <a:rPr lang="en-US" dirty="0"/>
              <a:t>curl http://localhost:4000/health</a:t>
            </a:r>
          </a:p>
          <a:p>
            <a:pPr marL="0" indent="0">
              <a:buNone/>
            </a:pPr>
            <a:r>
              <a:rPr lang="en-US" dirty="0"/>
              <a:t>curl http://localhost:4000/transaction</a:t>
            </a:r>
          </a:p>
        </p:txBody>
      </p:sp>
    </p:spTree>
    <p:extLst>
      <p:ext uri="{BB962C8B-B14F-4D97-AF65-F5344CB8AC3E}">
        <p14:creationId xmlns:p14="http://schemas.microsoft.com/office/powerpoint/2010/main" val="1889907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027A0-1C59-415C-8B3C-CC3541888F8B}"/>
            </a:ext>
          </a:extLst>
        </p:cNvPr>
        <p:cNvGrpSpPr/>
        <p:nvPr/>
      </p:nvGrpSpPr>
      <p:grpSpPr>
        <a:xfrm>
          <a:off x="0" y="0"/>
          <a:ext cx="0" cy="0"/>
          <a:chOff x="0" y="0"/>
          <a:chExt cx="0" cy="0"/>
        </a:xfrm>
      </p:grpSpPr>
      <p:grpSp>
        <p:nvGrpSpPr>
          <p:cNvPr id="3" name="Google Shape;95;p13">
            <a:extLst>
              <a:ext uri="{FF2B5EF4-FFF2-40B4-BE49-F238E27FC236}">
                <a16:creationId xmlns:a16="http://schemas.microsoft.com/office/drawing/2014/main" id="{33D148DE-789A-A4C2-3B6D-581D67943B26}"/>
              </a:ext>
            </a:extLst>
          </p:cNvPr>
          <p:cNvGrpSpPr/>
          <p:nvPr/>
        </p:nvGrpSpPr>
        <p:grpSpPr>
          <a:xfrm>
            <a:off x="505662" y="240432"/>
            <a:ext cx="6378105" cy="5762760"/>
            <a:chOff x="-18528" y="-174955"/>
            <a:chExt cx="1679819" cy="1517754"/>
          </a:xfrm>
        </p:grpSpPr>
        <p:sp>
          <p:nvSpPr>
            <p:cNvPr id="4" name="Google Shape;96;p13">
              <a:extLst>
                <a:ext uri="{FF2B5EF4-FFF2-40B4-BE49-F238E27FC236}">
                  <a16:creationId xmlns:a16="http://schemas.microsoft.com/office/drawing/2014/main" id="{CDBAA617-0605-0318-7CAB-696A9ADF3707}"/>
                </a:ext>
              </a:extLst>
            </p:cNvPr>
            <p:cNvSpPr/>
            <p:nvPr/>
          </p:nvSpPr>
          <p:spPr>
            <a:xfrm>
              <a:off x="-18528" y="-174955"/>
              <a:ext cx="1615812" cy="222390"/>
            </a:xfrm>
            <a:custGeom>
              <a:avLst/>
              <a:gdLst/>
              <a:ahLst/>
              <a:cxnLst/>
              <a:rect l="l" t="t" r="r" b="b"/>
              <a:pathLst>
                <a:path w="1615812" h="222390" extrusionOk="0">
                  <a:moveTo>
                    <a:pt x="64358" y="0"/>
                  </a:moveTo>
                  <a:lnTo>
                    <a:pt x="1551454" y="0"/>
                  </a:lnTo>
                  <a:cubicBezTo>
                    <a:pt x="1568522" y="0"/>
                    <a:pt x="1584892" y="6781"/>
                    <a:pt x="1596962" y="18850"/>
                  </a:cubicBezTo>
                  <a:cubicBezTo>
                    <a:pt x="1609031" y="30919"/>
                    <a:pt x="1615812" y="47289"/>
                    <a:pt x="1615812" y="64358"/>
                  </a:cubicBezTo>
                  <a:lnTo>
                    <a:pt x="1615812" y="158033"/>
                  </a:lnTo>
                  <a:cubicBezTo>
                    <a:pt x="1615812" y="193576"/>
                    <a:pt x="1586998" y="222390"/>
                    <a:pt x="1551454" y="222390"/>
                  </a:cubicBezTo>
                  <a:lnTo>
                    <a:pt x="64358" y="222390"/>
                  </a:lnTo>
                  <a:cubicBezTo>
                    <a:pt x="47289" y="222390"/>
                    <a:pt x="30919" y="215610"/>
                    <a:pt x="18850" y="203540"/>
                  </a:cubicBezTo>
                  <a:cubicBezTo>
                    <a:pt x="6781" y="191471"/>
                    <a:pt x="0" y="175101"/>
                    <a:pt x="0" y="158033"/>
                  </a:cubicBezTo>
                  <a:lnTo>
                    <a:pt x="0" y="64358"/>
                  </a:lnTo>
                  <a:cubicBezTo>
                    <a:pt x="0" y="47289"/>
                    <a:pt x="6781" y="30919"/>
                    <a:pt x="18850" y="18850"/>
                  </a:cubicBezTo>
                  <a:cubicBezTo>
                    <a:pt x="30919" y="6781"/>
                    <a:pt x="47289" y="0"/>
                    <a:pt x="64358" y="0"/>
                  </a:cubicBezTo>
                  <a:close/>
                </a:path>
              </a:pathLst>
            </a:custGeom>
            <a:solidFill>
              <a:srgbClr val="3090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bg1"/>
                  </a:solidFill>
                </a:rPr>
                <a:t>Part 4 : Internal Load balancing and Autoscaling</a:t>
              </a:r>
              <a:endParaRPr dirty="0"/>
            </a:p>
          </p:txBody>
        </p:sp>
        <p:sp>
          <p:nvSpPr>
            <p:cNvPr id="5" name="Google Shape;97;p13">
              <a:extLst>
                <a:ext uri="{FF2B5EF4-FFF2-40B4-BE49-F238E27FC236}">
                  <a16:creationId xmlns:a16="http://schemas.microsoft.com/office/drawing/2014/main" id="{20006812-6941-9D19-1865-C4F4DB25E764}"/>
                </a:ext>
              </a:extLst>
            </p:cNvPr>
            <p:cNvSpPr txBox="1"/>
            <p:nvPr/>
          </p:nvSpPr>
          <p:spPr>
            <a:xfrm>
              <a:off x="-18528" y="47435"/>
              <a:ext cx="1679819" cy="1295364"/>
            </a:xfrm>
            <a:prstGeom prst="rect">
              <a:avLst/>
            </a:prstGeom>
            <a:noFill/>
            <a:ln>
              <a:noFill/>
            </a:ln>
          </p:spPr>
          <p:txBody>
            <a:bodyPr spcFirstLastPara="1" wrap="square" lIns="50800" tIns="50800" rIns="50800" bIns="50800" anchor="ctr" anchorCtr="0">
              <a:noAutofit/>
            </a:bodyPr>
            <a:lstStyle/>
            <a:p>
              <a:pPr marL="285750" marR="0" lvl="0" indent="-285750" rtl="0">
                <a:lnSpc>
                  <a:spcPct val="173333"/>
                </a:lnSpc>
                <a:spcBef>
                  <a:spcPts val="0"/>
                </a:spcBef>
                <a:spcAft>
                  <a:spcPts val="0"/>
                </a:spcAft>
                <a:buFont typeface="Wingdings" panose="05000000000000000000" pitchFamily="2" charset="2"/>
                <a:buChar char="Ø"/>
              </a:pPr>
              <a:r>
                <a:rPr lang="en-US" dirty="0" err="1">
                  <a:solidFill>
                    <a:schemeClr val="dk1"/>
                  </a:solidFill>
                  <a:latin typeface="Calibri"/>
                  <a:ea typeface="Calibri"/>
                  <a:cs typeface="Calibri"/>
                  <a:sym typeface="Calibri"/>
                </a:rPr>
                <a:t>AppTier</a:t>
              </a:r>
              <a:r>
                <a:rPr lang="en-US" dirty="0">
                  <a:solidFill>
                    <a:schemeClr val="dk1"/>
                  </a:solidFill>
                  <a:latin typeface="Calibri"/>
                  <a:ea typeface="Calibri"/>
                  <a:cs typeface="Calibri"/>
                  <a:sym typeface="Calibri"/>
                </a:rPr>
                <a:t> AMI</a:t>
              </a:r>
            </a:p>
            <a:p>
              <a:pPr marL="285750" marR="0" lvl="0" indent="-285750" rtl="0">
                <a:lnSpc>
                  <a:spcPct val="173333"/>
                </a:lnSpc>
                <a:spcBef>
                  <a:spcPts val="0"/>
                </a:spcBef>
                <a:spcAft>
                  <a:spcPts val="0"/>
                </a:spcAft>
                <a:buFont typeface="Wingdings" panose="05000000000000000000" pitchFamily="2" charset="2"/>
                <a:buChar char="Ø"/>
              </a:pPr>
              <a:r>
                <a:rPr lang="en-US" dirty="0" err="1">
                  <a:solidFill>
                    <a:schemeClr val="dk1"/>
                  </a:solidFill>
                  <a:latin typeface="Calibri"/>
                  <a:ea typeface="Calibri"/>
                  <a:cs typeface="Calibri"/>
                  <a:sym typeface="Calibri"/>
                </a:rPr>
                <a:t>TargetGroup</a:t>
              </a:r>
              <a:endParaRPr lang="en-US" dirty="0">
                <a:solidFill>
                  <a:schemeClr val="dk1"/>
                </a:solidFill>
                <a:latin typeface="Calibri"/>
                <a:ea typeface="Calibri"/>
                <a:cs typeface="Calibri"/>
                <a:sym typeface="Calibri"/>
              </a:endParaRPr>
            </a:p>
            <a:p>
              <a:pPr marL="285750" marR="0" lvl="0" indent="-285750" rtl="0">
                <a:lnSpc>
                  <a:spcPct val="173333"/>
                </a:lnSpc>
                <a:spcBef>
                  <a:spcPts val="0"/>
                </a:spcBef>
                <a:spcAft>
                  <a:spcPts val="0"/>
                </a:spcAft>
                <a:buFont typeface="Wingdings" panose="05000000000000000000" pitchFamily="2" charset="2"/>
                <a:buChar char="Ø"/>
              </a:pPr>
              <a:r>
                <a:rPr lang="en-US" dirty="0">
                  <a:solidFill>
                    <a:schemeClr val="dk1"/>
                  </a:solidFill>
                  <a:latin typeface="Calibri"/>
                  <a:ea typeface="Calibri"/>
                  <a:cs typeface="Calibri"/>
                  <a:sym typeface="Calibri"/>
                </a:rPr>
                <a:t>Internal Load Balancer</a:t>
              </a:r>
            </a:p>
            <a:p>
              <a:pPr marL="285750" marR="0" lvl="0" indent="-285750" rtl="0">
                <a:lnSpc>
                  <a:spcPct val="173333"/>
                </a:lnSpc>
                <a:spcBef>
                  <a:spcPts val="0"/>
                </a:spcBef>
                <a:spcAft>
                  <a:spcPts val="0"/>
                </a:spcAft>
                <a:buFont typeface="Wingdings" panose="05000000000000000000" pitchFamily="2" charset="2"/>
                <a:buChar char="Ø"/>
              </a:pPr>
              <a:r>
                <a:rPr lang="en-US" dirty="0">
                  <a:solidFill>
                    <a:schemeClr val="dk1"/>
                  </a:solidFill>
                  <a:latin typeface="Calibri"/>
                  <a:ea typeface="Calibri"/>
                  <a:cs typeface="Calibri"/>
                  <a:sym typeface="Calibri"/>
                </a:rPr>
                <a:t>Launch template</a:t>
              </a:r>
            </a:p>
            <a:p>
              <a:pPr marL="285750" marR="0" lvl="0" indent="-285750" rtl="0">
                <a:lnSpc>
                  <a:spcPct val="173333"/>
                </a:lnSpc>
                <a:spcBef>
                  <a:spcPts val="0"/>
                </a:spcBef>
                <a:spcAft>
                  <a:spcPts val="0"/>
                </a:spcAft>
                <a:buFont typeface="Wingdings" panose="05000000000000000000" pitchFamily="2" charset="2"/>
                <a:buChar char="Ø"/>
              </a:pPr>
              <a:r>
                <a:rPr lang="en-US" dirty="0">
                  <a:solidFill>
                    <a:schemeClr val="dk1"/>
                  </a:solidFill>
                  <a:latin typeface="Calibri"/>
                  <a:ea typeface="Calibri"/>
                  <a:cs typeface="Calibri"/>
                  <a:sym typeface="Calibri"/>
                </a:rPr>
                <a:t>Auto Scaling</a:t>
              </a:r>
            </a:p>
            <a:p>
              <a:pPr marL="0" marR="0" lvl="0" indent="0" rtl="0">
                <a:lnSpc>
                  <a:spcPct val="173333"/>
                </a:lnSpc>
                <a:spcBef>
                  <a:spcPts val="0"/>
                </a:spcBef>
                <a:spcAft>
                  <a:spcPts val="0"/>
                </a:spcAft>
                <a:buNone/>
              </a:pPr>
              <a:endParaRPr lang="en-US" sz="1800" b="0" i="0" u="none" strike="noStrike" cap="none" dirty="0">
                <a:solidFill>
                  <a:schemeClr val="accent2"/>
                </a:solidFill>
                <a:latin typeface="Calibri"/>
                <a:ea typeface="Calibri"/>
                <a:cs typeface="Calibri"/>
                <a:sym typeface="Calibri"/>
              </a:endParaRPr>
            </a:p>
            <a:p>
              <a:r>
                <a:rPr lang="en-US" sz="1800" b="0" i="0" u="none" strike="noStrike" cap="none" dirty="0">
                  <a:solidFill>
                    <a:schemeClr val="accent2"/>
                  </a:solidFill>
                  <a:latin typeface="Calibri"/>
                  <a:ea typeface="Calibri"/>
                  <a:cs typeface="Calibri"/>
                  <a:sym typeface="Calibri"/>
                </a:rPr>
                <a:t>In this section we will create an Amazon Machine Image of the App Tier instance and use that to setup autoscaling with a load balancer in order to make this tier highly available. </a:t>
              </a:r>
              <a:r>
                <a:rPr lang="en-US" dirty="0">
                  <a:solidFill>
                    <a:schemeClr val="accent2"/>
                  </a:solidFill>
                  <a:latin typeface="Calibri"/>
                  <a:ea typeface="Calibri"/>
                  <a:cs typeface="Calibri"/>
                </a:rPr>
                <a:t>Load balancer is a service that distributes incoming application traffic across multiple targets such as EC2 instances in various Availability Zones.</a:t>
              </a:r>
            </a:p>
            <a:p>
              <a:r>
                <a:rPr lang="en-US" dirty="0">
                  <a:solidFill>
                    <a:schemeClr val="accent2"/>
                  </a:solidFill>
                  <a:latin typeface="Calibri"/>
                  <a:ea typeface="Calibri"/>
                  <a:cs typeface="Calibri"/>
                </a:rPr>
                <a:t>Auto scaling Group will scale the application automatically when the incoming traffic is high.</a:t>
              </a:r>
            </a:p>
            <a:p>
              <a:pPr marL="0" marR="0" lvl="0" indent="0" rtl="0">
                <a:lnSpc>
                  <a:spcPct val="173333"/>
                </a:lnSpc>
                <a:spcBef>
                  <a:spcPts val="0"/>
                </a:spcBef>
                <a:spcAft>
                  <a:spcPts val="0"/>
                </a:spcAft>
                <a:buNone/>
              </a:pPr>
              <a:endParaRPr lang="en-US" sz="1800" b="0" i="0" u="none" strike="noStrike" cap="none" dirty="0">
                <a:solidFill>
                  <a:schemeClr val="accent2"/>
                </a:solidFill>
                <a:latin typeface="Calibri"/>
                <a:ea typeface="Calibri"/>
                <a:cs typeface="Calibri"/>
                <a:sym typeface="Calibri"/>
              </a:endParaRPr>
            </a:p>
          </p:txBody>
        </p:sp>
      </p:grpSp>
      <p:sp>
        <p:nvSpPr>
          <p:cNvPr id="6" name="Google Shape;151;p15">
            <a:extLst>
              <a:ext uri="{FF2B5EF4-FFF2-40B4-BE49-F238E27FC236}">
                <a16:creationId xmlns:a16="http://schemas.microsoft.com/office/drawing/2014/main" id="{68933FA9-F7C9-26E4-E048-71219F296963}"/>
              </a:ext>
            </a:extLst>
          </p:cNvPr>
          <p:cNvSpPr/>
          <p:nvPr/>
        </p:nvSpPr>
        <p:spPr>
          <a:xfrm flipH="1">
            <a:off x="7604830" y="339153"/>
            <a:ext cx="4263320" cy="6175947"/>
          </a:xfrm>
          <a:custGeom>
            <a:avLst/>
            <a:gdLst/>
            <a:ahLst/>
            <a:cxnLst/>
            <a:rect l="l" t="t" r="r" b="b"/>
            <a:pathLst>
              <a:path w="5164531" h="7048367" extrusionOk="0">
                <a:moveTo>
                  <a:pt x="5164531" y="0"/>
                </a:moveTo>
                <a:lnTo>
                  <a:pt x="0" y="0"/>
                </a:lnTo>
                <a:lnTo>
                  <a:pt x="0" y="7048367"/>
                </a:lnTo>
                <a:lnTo>
                  <a:pt x="5164531" y="7048367"/>
                </a:lnTo>
                <a:lnTo>
                  <a:pt x="5164531" y="0"/>
                </a:lnTo>
                <a:close/>
              </a:path>
            </a:pathLst>
          </a:custGeom>
          <a:blipFill rotWithShape="1">
            <a:blip r:embed="rId2">
              <a:alphaModFix/>
            </a:blip>
            <a:stretch>
              <a:fillRect/>
            </a:stretch>
          </a:blipFill>
          <a:ln>
            <a:noFill/>
          </a:ln>
        </p:spPr>
        <p:txBody>
          <a:bodyPr/>
          <a:lstStyle/>
          <a:p>
            <a:endParaRPr lang="en-US"/>
          </a:p>
        </p:txBody>
      </p:sp>
    </p:spTree>
    <p:extLst>
      <p:ext uri="{BB962C8B-B14F-4D97-AF65-F5344CB8AC3E}">
        <p14:creationId xmlns:p14="http://schemas.microsoft.com/office/powerpoint/2010/main" val="1080241337"/>
      </p:ext>
    </p:extLst>
  </p:cSld>
  <p:clrMapOvr>
    <a:masterClrMapping/>
  </p:clrMapOvr>
  <mc:AlternateContent xmlns:mc="http://schemas.openxmlformats.org/markup-compatibility/2006" xmlns:p14="http://schemas.microsoft.com/office/powerpoint/2010/main">
    <mc:Choice Requires="p14">
      <p:transition spd="slow" p14:dur="2000" advTm="4266"/>
    </mc:Choice>
    <mc:Fallback xmlns="">
      <p:transition spd="slow" advTm="4266"/>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CE68B-9935-9BF0-7A82-A69F3C23786E}"/>
              </a:ext>
            </a:extLst>
          </p:cNvPr>
          <p:cNvSpPr>
            <a:spLocks noGrp="1"/>
          </p:cNvSpPr>
          <p:nvPr>
            <p:ph type="title"/>
          </p:nvPr>
        </p:nvSpPr>
        <p:spPr/>
        <p:txBody>
          <a:bodyPr/>
          <a:lstStyle/>
          <a:p>
            <a:r>
              <a:rPr lang="en-US" b="1" i="1" u="sng" dirty="0">
                <a:solidFill>
                  <a:srgbClr val="7030A0"/>
                </a:solidFill>
                <a:latin typeface="Calibri"/>
                <a:ea typeface="Calibri"/>
                <a:cs typeface="Calibri"/>
              </a:rPr>
              <a:t>Internal Load Balancer</a:t>
            </a:r>
            <a:endParaRPr lang="en-US" dirty="0"/>
          </a:p>
        </p:txBody>
      </p:sp>
      <p:pic>
        <p:nvPicPr>
          <p:cNvPr id="5" name="Content Placeholder 4">
            <a:extLst>
              <a:ext uri="{FF2B5EF4-FFF2-40B4-BE49-F238E27FC236}">
                <a16:creationId xmlns:a16="http://schemas.microsoft.com/office/drawing/2014/main" id="{06256632-EE71-D772-C5AB-24134315BFBE}"/>
              </a:ext>
            </a:extLst>
          </p:cNvPr>
          <p:cNvPicPr>
            <a:picLocks noGrp="1" noChangeAspect="1"/>
          </p:cNvPicPr>
          <p:nvPr>
            <p:ph idx="1"/>
          </p:nvPr>
        </p:nvPicPr>
        <p:blipFill>
          <a:blip r:embed="rId2"/>
          <a:stretch>
            <a:fillRect/>
          </a:stretch>
        </p:blipFill>
        <p:spPr>
          <a:xfrm>
            <a:off x="3614311" y="1816100"/>
            <a:ext cx="7739489" cy="4351338"/>
          </a:xfrm>
        </p:spPr>
      </p:pic>
      <p:sp>
        <p:nvSpPr>
          <p:cNvPr id="3" name="Google Shape;147;p15">
            <a:extLst>
              <a:ext uri="{FF2B5EF4-FFF2-40B4-BE49-F238E27FC236}">
                <a16:creationId xmlns:a16="http://schemas.microsoft.com/office/drawing/2014/main" id="{43DC7CFB-7CCD-3867-5D7F-23C7F039EF59}"/>
              </a:ext>
            </a:extLst>
          </p:cNvPr>
          <p:cNvSpPr/>
          <p:nvPr/>
        </p:nvSpPr>
        <p:spPr>
          <a:xfrm>
            <a:off x="252779" y="1816100"/>
            <a:ext cx="3295650" cy="4813300"/>
          </a:xfrm>
          <a:custGeom>
            <a:avLst/>
            <a:gdLst/>
            <a:ahLst/>
            <a:cxnLst/>
            <a:rect l="l" t="t" r="r" b="b"/>
            <a:pathLst>
              <a:path w="4254023" h="4114800" extrusionOk="0">
                <a:moveTo>
                  <a:pt x="0" y="0"/>
                </a:moveTo>
                <a:lnTo>
                  <a:pt x="4254023" y="0"/>
                </a:lnTo>
                <a:lnTo>
                  <a:pt x="4254023" y="4114800"/>
                </a:lnTo>
                <a:lnTo>
                  <a:pt x="0" y="4114800"/>
                </a:lnTo>
                <a:lnTo>
                  <a:pt x="0" y="0"/>
                </a:lnTo>
                <a:close/>
              </a:path>
            </a:pathLst>
          </a:custGeom>
          <a:blipFill rotWithShape="1">
            <a:blip r:embed="rId3">
              <a:alphaModFix/>
            </a:blip>
            <a:stretch>
              <a:fillRect/>
            </a:stretch>
          </a:blipFill>
          <a:ln>
            <a:noFill/>
          </a:ln>
        </p:spPr>
        <p:txBody>
          <a:bodyPr/>
          <a:lstStyle/>
          <a:p>
            <a:r>
              <a:rPr lang="en-US" dirty="0"/>
              <a:t>   </a:t>
            </a:r>
            <a:endParaRPr lang="en-US" dirty="0">
              <a:solidFill>
                <a:schemeClr val="bg1"/>
              </a:solidFill>
            </a:endParaRPr>
          </a:p>
          <a:p>
            <a:r>
              <a:rPr lang="en-US" dirty="0">
                <a:solidFill>
                  <a:schemeClr val="bg1"/>
                </a:solidFill>
              </a:rPr>
              <a:t>Create Image from App Tier instance. Create a internal Load balancer with the VPC created earlier, private subnet in us-east-1a and us-east-1b, internal-</a:t>
            </a:r>
            <a:r>
              <a:rPr lang="en-US" dirty="0" err="1">
                <a:solidFill>
                  <a:schemeClr val="bg1"/>
                </a:solidFill>
              </a:rPr>
              <a:t>lb</a:t>
            </a:r>
            <a:r>
              <a:rPr lang="en-US" dirty="0">
                <a:solidFill>
                  <a:schemeClr val="bg1"/>
                </a:solidFill>
              </a:rPr>
              <a:t>-security group. Open up the port 80 to redirect the traffic to the target group.</a:t>
            </a:r>
          </a:p>
          <a:p>
            <a:r>
              <a:rPr lang="en-US" dirty="0">
                <a:solidFill>
                  <a:schemeClr val="bg1"/>
                </a:solidFill>
              </a:rPr>
              <a:t>Target Group is with VPC that we created earlier , HTTP on port 4000 and /health folder for health check.</a:t>
            </a:r>
          </a:p>
        </p:txBody>
      </p:sp>
    </p:spTree>
    <p:extLst>
      <p:ext uri="{BB962C8B-B14F-4D97-AF65-F5344CB8AC3E}">
        <p14:creationId xmlns:p14="http://schemas.microsoft.com/office/powerpoint/2010/main" val="30534211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AA50F-36AC-A504-7BE6-0FB765455A41}"/>
              </a:ext>
            </a:extLst>
          </p:cNvPr>
          <p:cNvSpPr>
            <a:spLocks noGrp="1"/>
          </p:cNvSpPr>
          <p:nvPr>
            <p:ph type="title"/>
          </p:nvPr>
        </p:nvSpPr>
        <p:spPr/>
        <p:txBody>
          <a:bodyPr/>
          <a:lstStyle/>
          <a:p>
            <a:r>
              <a:rPr lang="en-US" b="1" i="1" u="sng" dirty="0">
                <a:solidFill>
                  <a:srgbClr val="7030A0"/>
                </a:solidFill>
                <a:latin typeface="Calibri"/>
                <a:ea typeface="Calibri"/>
                <a:cs typeface="Calibri"/>
              </a:rPr>
              <a:t>Autoscaling Group</a:t>
            </a:r>
            <a:endParaRPr lang="en-US" dirty="0"/>
          </a:p>
        </p:txBody>
      </p:sp>
      <p:pic>
        <p:nvPicPr>
          <p:cNvPr id="5" name="Content Placeholder 4">
            <a:extLst>
              <a:ext uri="{FF2B5EF4-FFF2-40B4-BE49-F238E27FC236}">
                <a16:creationId xmlns:a16="http://schemas.microsoft.com/office/drawing/2014/main" id="{AD459322-131C-00C7-1F2C-FA279444B656}"/>
              </a:ext>
            </a:extLst>
          </p:cNvPr>
          <p:cNvPicPr>
            <a:picLocks noGrp="1" noChangeAspect="1"/>
          </p:cNvPicPr>
          <p:nvPr>
            <p:ph idx="1"/>
          </p:nvPr>
        </p:nvPicPr>
        <p:blipFill>
          <a:blip r:embed="rId2"/>
          <a:stretch>
            <a:fillRect/>
          </a:stretch>
        </p:blipFill>
        <p:spPr>
          <a:xfrm>
            <a:off x="3614311" y="1816100"/>
            <a:ext cx="7739489" cy="4351338"/>
          </a:xfrm>
        </p:spPr>
      </p:pic>
      <p:sp>
        <p:nvSpPr>
          <p:cNvPr id="3" name="Google Shape;147;p15">
            <a:extLst>
              <a:ext uri="{FF2B5EF4-FFF2-40B4-BE49-F238E27FC236}">
                <a16:creationId xmlns:a16="http://schemas.microsoft.com/office/drawing/2014/main" id="{9DEA3BA1-DC1A-4655-A85A-EE7530A1B7A7}"/>
              </a:ext>
            </a:extLst>
          </p:cNvPr>
          <p:cNvSpPr/>
          <p:nvPr/>
        </p:nvSpPr>
        <p:spPr>
          <a:xfrm>
            <a:off x="252779" y="1816100"/>
            <a:ext cx="3295650" cy="4203700"/>
          </a:xfrm>
          <a:custGeom>
            <a:avLst/>
            <a:gdLst/>
            <a:ahLst/>
            <a:cxnLst/>
            <a:rect l="l" t="t" r="r" b="b"/>
            <a:pathLst>
              <a:path w="4254023" h="4114800" extrusionOk="0">
                <a:moveTo>
                  <a:pt x="0" y="0"/>
                </a:moveTo>
                <a:lnTo>
                  <a:pt x="4254023" y="0"/>
                </a:lnTo>
                <a:lnTo>
                  <a:pt x="4254023" y="4114800"/>
                </a:lnTo>
                <a:lnTo>
                  <a:pt x="0" y="4114800"/>
                </a:lnTo>
                <a:lnTo>
                  <a:pt x="0" y="0"/>
                </a:lnTo>
                <a:close/>
              </a:path>
            </a:pathLst>
          </a:custGeom>
          <a:blipFill rotWithShape="1">
            <a:blip r:embed="rId3">
              <a:alphaModFix/>
            </a:blip>
            <a:stretch>
              <a:fillRect/>
            </a:stretch>
          </a:blipFill>
          <a:ln>
            <a:noFill/>
          </a:ln>
        </p:spPr>
        <p:txBody>
          <a:bodyPr/>
          <a:lstStyle/>
          <a:p>
            <a:r>
              <a:rPr lang="en-US" dirty="0"/>
              <a:t>   </a:t>
            </a:r>
            <a:endParaRPr lang="en-US" dirty="0">
              <a:solidFill>
                <a:schemeClr val="bg1"/>
              </a:solidFill>
            </a:endParaRPr>
          </a:p>
          <a:p>
            <a:r>
              <a:rPr lang="en-US" dirty="0">
                <a:solidFill>
                  <a:schemeClr val="bg1"/>
                </a:solidFill>
              </a:rPr>
              <a:t>Create a Launch Template with App Tier Image , t2.micro instance type, Private </a:t>
            </a:r>
            <a:r>
              <a:rPr lang="en-US" dirty="0" err="1">
                <a:solidFill>
                  <a:schemeClr val="bg1"/>
                </a:solidFill>
              </a:rPr>
              <a:t>intances</a:t>
            </a:r>
            <a:r>
              <a:rPr lang="en-US" dirty="0">
                <a:solidFill>
                  <a:schemeClr val="bg1"/>
                </a:solidFill>
              </a:rPr>
              <a:t> security Group and demo-ec2role.</a:t>
            </a:r>
          </a:p>
          <a:p>
            <a:r>
              <a:rPr lang="en-US" dirty="0">
                <a:solidFill>
                  <a:schemeClr val="bg1"/>
                </a:solidFill>
              </a:rPr>
              <a:t>Create a </a:t>
            </a:r>
            <a:r>
              <a:rPr lang="en-US" dirty="0" err="1">
                <a:solidFill>
                  <a:schemeClr val="bg1"/>
                </a:solidFill>
              </a:rPr>
              <a:t>AutoScaling</a:t>
            </a:r>
            <a:r>
              <a:rPr lang="en-US" dirty="0">
                <a:solidFill>
                  <a:schemeClr val="bg1"/>
                </a:solidFill>
              </a:rPr>
              <a:t> group with </a:t>
            </a:r>
            <a:r>
              <a:rPr lang="en-US" dirty="0" err="1">
                <a:solidFill>
                  <a:schemeClr val="bg1"/>
                </a:solidFill>
              </a:rPr>
              <a:t>AppTier</a:t>
            </a:r>
            <a:r>
              <a:rPr lang="en-US" dirty="0">
                <a:solidFill>
                  <a:schemeClr val="bg1"/>
                </a:solidFill>
              </a:rPr>
              <a:t> Launch template with desired capacity of 2, Maximum of 2 instances.</a:t>
            </a:r>
          </a:p>
          <a:p>
            <a:endParaRPr lang="en-US" dirty="0">
              <a:solidFill>
                <a:schemeClr val="bg1"/>
              </a:solidFill>
            </a:endParaRPr>
          </a:p>
        </p:txBody>
      </p:sp>
    </p:spTree>
    <p:extLst>
      <p:ext uri="{BB962C8B-B14F-4D97-AF65-F5344CB8AC3E}">
        <p14:creationId xmlns:p14="http://schemas.microsoft.com/office/powerpoint/2010/main" val="8252010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33E83-9C68-D38E-9993-864E6002EE69}"/>
            </a:ext>
          </a:extLst>
        </p:cNvPr>
        <p:cNvGrpSpPr/>
        <p:nvPr/>
      </p:nvGrpSpPr>
      <p:grpSpPr>
        <a:xfrm>
          <a:off x="0" y="0"/>
          <a:ext cx="0" cy="0"/>
          <a:chOff x="0" y="0"/>
          <a:chExt cx="0" cy="0"/>
        </a:xfrm>
      </p:grpSpPr>
      <p:grpSp>
        <p:nvGrpSpPr>
          <p:cNvPr id="3" name="Google Shape;95;p13">
            <a:extLst>
              <a:ext uri="{FF2B5EF4-FFF2-40B4-BE49-F238E27FC236}">
                <a16:creationId xmlns:a16="http://schemas.microsoft.com/office/drawing/2014/main" id="{2C7B703A-14E2-8E81-A543-7825F8D713FA}"/>
              </a:ext>
            </a:extLst>
          </p:cNvPr>
          <p:cNvGrpSpPr/>
          <p:nvPr/>
        </p:nvGrpSpPr>
        <p:grpSpPr>
          <a:xfrm>
            <a:off x="505662" y="240432"/>
            <a:ext cx="6378105" cy="5762759"/>
            <a:chOff x="-18528" y="-174955"/>
            <a:chExt cx="1679819" cy="1517753"/>
          </a:xfrm>
        </p:grpSpPr>
        <p:sp>
          <p:nvSpPr>
            <p:cNvPr id="4" name="Google Shape;96;p13">
              <a:extLst>
                <a:ext uri="{FF2B5EF4-FFF2-40B4-BE49-F238E27FC236}">
                  <a16:creationId xmlns:a16="http://schemas.microsoft.com/office/drawing/2014/main" id="{535F0708-95F7-AA14-2091-1930D6611AAE}"/>
                </a:ext>
              </a:extLst>
            </p:cNvPr>
            <p:cNvSpPr/>
            <p:nvPr/>
          </p:nvSpPr>
          <p:spPr>
            <a:xfrm>
              <a:off x="-18528" y="-174955"/>
              <a:ext cx="1615812" cy="222390"/>
            </a:xfrm>
            <a:custGeom>
              <a:avLst/>
              <a:gdLst/>
              <a:ahLst/>
              <a:cxnLst/>
              <a:rect l="l" t="t" r="r" b="b"/>
              <a:pathLst>
                <a:path w="1615812" h="222390" extrusionOk="0">
                  <a:moveTo>
                    <a:pt x="64358" y="0"/>
                  </a:moveTo>
                  <a:lnTo>
                    <a:pt x="1551454" y="0"/>
                  </a:lnTo>
                  <a:cubicBezTo>
                    <a:pt x="1568522" y="0"/>
                    <a:pt x="1584892" y="6781"/>
                    <a:pt x="1596962" y="18850"/>
                  </a:cubicBezTo>
                  <a:cubicBezTo>
                    <a:pt x="1609031" y="30919"/>
                    <a:pt x="1615812" y="47289"/>
                    <a:pt x="1615812" y="64358"/>
                  </a:cubicBezTo>
                  <a:lnTo>
                    <a:pt x="1615812" y="158033"/>
                  </a:lnTo>
                  <a:cubicBezTo>
                    <a:pt x="1615812" y="193576"/>
                    <a:pt x="1586998" y="222390"/>
                    <a:pt x="1551454" y="222390"/>
                  </a:cubicBezTo>
                  <a:lnTo>
                    <a:pt x="64358" y="222390"/>
                  </a:lnTo>
                  <a:cubicBezTo>
                    <a:pt x="47289" y="222390"/>
                    <a:pt x="30919" y="215610"/>
                    <a:pt x="18850" y="203540"/>
                  </a:cubicBezTo>
                  <a:cubicBezTo>
                    <a:pt x="6781" y="191471"/>
                    <a:pt x="0" y="175101"/>
                    <a:pt x="0" y="158033"/>
                  </a:cubicBezTo>
                  <a:lnTo>
                    <a:pt x="0" y="64358"/>
                  </a:lnTo>
                  <a:cubicBezTo>
                    <a:pt x="0" y="47289"/>
                    <a:pt x="6781" y="30919"/>
                    <a:pt x="18850" y="18850"/>
                  </a:cubicBezTo>
                  <a:cubicBezTo>
                    <a:pt x="30919" y="6781"/>
                    <a:pt x="47289" y="0"/>
                    <a:pt x="64358" y="0"/>
                  </a:cubicBezTo>
                  <a:close/>
                </a:path>
              </a:pathLst>
            </a:custGeom>
            <a:solidFill>
              <a:srgbClr val="3090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bg1"/>
                  </a:solidFill>
                </a:rPr>
                <a:t>Part 5 : Web Tier Application Deployment</a:t>
              </a:r>
              <a:endParaRPr dirty="0"/>
            </a:p>
          </p:txBody>
        </p:sp>
        <p:sp>
          <p:nvSpPr>
            <p:cNvPr id="5" name="Google Shape;97;p13">
              <a:extLst>
                <a:ext uri="{FF2B5EF4-FFF2-40B4-BE49-F238E27FC236}">
                  <a16:creationId xmlns:a16="http://schemas.microsoft.com/office/drawing/2014/main" id="{556F53EE-6587-FFC8-7E66-3532EA75B24B}"/>
                </a:ext>
              </a:extLst>
            </p:cNvPr>
            <p:cNvSpPr txBox="1"/>
            <p:nvPr/>
          </p:nvSpPr>
          <p:spPr>
            <a:xfrm>
              <a:off x="-18528" y="47435"/>
              <a:ext cx="1679819" cy="1295364"/>
            </a:xfrm>
            <a:prstGeom prst="rect">
              <a:avLst/>
            </a:prstGeom>
            <a:noFill/>
            <a:ln>
              <a:noFill/>
            </a:ln>
          </p:spPr>
          <p:txBody>
            <a:bodyPr spcFirstLastPara="1" wrap="square" lIns="50800" tIns="50800" rIns="50800" bIns="50800" anchor="ctr" anchorCtr="0">
              <a:noAutofit/>
            </a:bodyPr>
            <a:lstStyle/>
            <a:p>
              <a:pPr marL="285750" marR="0" lvl="0" indent="-285750" rtl="0">
                <a:lnSpc>
                  <a:spcPct val="173333"/>
                </a:lnSpc>
                <a:spcBef>
                  <a:spcPts val="0"/>
                </a:spcBef>
                <a:spcAft>
                  <a:spcPts val="0"/>
                </a:spcAft>
                <a:buFont typeface="Wingdings" panose="05000000000000000000" pitchFamily="2" charset="2"/>
                <a:buChar char="Ø"/>
              </a:pPr>
              <a:r>
                <a:rPr lang="en-US" dirty="0">
                  <a:solidFill>
                    <a:schemeClr val="dk1"/>
                  </a:solidFill>
                  <a:latin typeface="Calibri"/>
                  <a:ea typeface="Calibri"/>
                  <a:cs typeface="Calibri"/>
                  <a:sym typeface="Calibri"/>
                </a:rPr>
                <a:t>Nginx Configuration</a:t>
              </a:r>
            </a:p>
            <a:p>
              <a:pPr marR="0" lvl="0" rtl="0">
                <a:lnSpc>
                  <a:spcPct val="173333"/>
                </a:lnSpc>
                <a:spcBef>
                  <a:spcPts val="0"/>
                </a:spcBef>
                <a:spcAft>
                  <a:spcPts val="0"/>
                </a:spcAft>
              </a:pPr>
              <a:endParaRPr lang="en-US" dirty="0">
                <a:solidFill>
                  <a:schemeClr val="dk1"/>
                </a:solidFill>
                <a:latin typeface="Calibri"/>
                <a:ea typeface="Calibri"/>
                <a:cs typeface="Calibri"/>
                <a:sym typeface="Calibri"/>
              </a:endParaRPr>
            </a:p>
            <a:p>
              <a:r>
                <a:rPr lang="en-US" sz="1800" b="0" i="0" u="none" strike="noStrike" cap="none" dirty="0">
                  <a:solidFill>
                    <a:schemeClr val="accent2"/>
                  </a:solidFill>
                  <a:latin typeface="Calibri"/>
                  <a:ea typeface="Calibri"/>
                  <a:cs typeface="Calibri"/>
                  <a:sym typeface="Calibri"/>
                </a:rPr>
                <a:t>In this section we will create a web server and install nginx.</a:t>
              </a:r>
            </a:p>
            <a:p>
              <a:endParaRPr lang="en-US" sz="1800" b="0" i="0" u="none" strike="noStrike" cap="none" dirty="0">
                <a:solidFill>
                  <a:schemeClr val="accent2"/>
                </a:solidFill>
                <a:latin typeface="Calibri"/>
                <a:ea typeface="Calibri"/>
                <a:cs typeface="Calibri"/>
                <a:sym typeface="Calibri"/>
              </a:endParaRPr>
            </a:p>
            <a:p>
              <a:r>
                <a:rPr lang="en-US" dirty="0">
                  <a:solidFill>
                    <a:schemeClr val="accent2"/>
                  </a:solidFill>
                  <a:latin typeface="Calibri"/>
                  <a:ea typeface="Calibri"/>
                  <a:cs typeface="Calibri"/>
                </a:rPr>
                <a:t>nginx is an HTTP web server, reverse proxy, content cache, load balancer, TCP/UDP proxy server, and mail proxy server.</a:t>
              </a:r>
              <a:endParaRPr lang="en-US" dirty="0">
                <a:solidFill>
                  <a:schemeClr val="accent2"/>
                </a:solidFill>
                <a:latin typeface="Calibri"/>
                <a:ea typeface="Calibri"/>
                <a:cs typeface="Calibri"/>
                <a:sym typeface="Calibri"/>
              </a:endParaRPr>
            </a:p>
          </p:txBody>
        </p:sp>
      </p:grpSp>
      <p:sp>
        <p:nvSpPr>
          <p:cNvPr id="2" name="Google Shape;580;p30">
            <a:extLst>
              <a:ext uri="{FF2B5EF4-FFF2-40B4-BE49-F238E27FC236}">
                <a16:creationId xmlns:a16="http://schemas.microsoft.com/office/drawing/2014/main" id="{57B251C6-BF9F-61FB-ABF5-B8A862060692}"/>
              </a:ext>
            </a:extLst>
          </p:cNvPr>
          <p:cNvSpPr/>
          <p:nvPr/>
        </p:nvSpPr>
        <p:spPr>
          <a:xfrm>
            <a:off x="7806728" y="240432"/>
            <a:ext cx="3623272" cy="6388969"/>
          </a:xfrm>
          <a:custGeom>
            <a:avLst/>
            <a:gdLst/>
            <a:ahLst/>
            <a:cxnLst/>
            <a:rect l="l" t="t" r="r" b="b"/>
            <a:pathLst>
              <a:path w="5372694" h="10404866" extrusionOk="0">
                <a:moveTo>
                  <a:pt x="0" y="0"/>
                </a:moveTo>
                <a:lnTo>
                  <a:pt x="5372695" y="0"/>
                </a:lnTo>
                <a:lnTo>
                  <a:pt x="5372695" y="10404866"/>
                </a:lnTo>
                <a:lnTo>
                  <a:pt x="0" y="10404866"/>
                </a:lnTo>
                <a:lnTo>
                  <a:pt x="0" y="0"/>
                </a:lnTo>
                <a:close/>
              </a:path>
            </a:pathLst>
          </a:custGeom>
          <a:blipFill rotWithShape="1">
            <a:blip r:embed="rId2">
              <a:alphaModFix/>
            </a:blip>
            <a:stretch>
              <a:fillRect/>
            </a:stretch>
          </a:blipFill>
          <a:ln>
            <a:noFill/>
          </a:ln>
        </p:spPr>
        <p:txBody>
          <a:bodyPr/>
          <a:lstStyle/>
          <a:p>
            <a:endParaRPr lang="en-US"/>
          </a:p>
        </p:txBody>
      </p:sp>
    </p:spTree>
    <p:extLst>
      <p:ext uri="{BB962C8B-B14F-4D97-AF65-F5344CB8AC3E}">
        <p14:creationId xmlns:p14="http://schemas.microsoft.com/office/powerpoint/2010/main" val="2492458735"/>
      </p:ext>
    </p:extLst>
  </p:cSld>
  <p:clrMapOvr>
    <a:masterClrMapping/>
  </p:clrMapOvr>
  <mc:AlternateContent xmlns:mc="http://schemas.openxmlformats.org/markup-compatibility/2006" xmlns:p14="http://schemas.microsoft.com/office/powerpoint/2010/main">
    <mc:Choice Requires="p14">
      <p:transition spd="slow" p14:dur="2000" advTm="4266"/>
    </mc:Choice>
    <mc:Fallback xmlns="">
      <p:transition spd="slow" advTm="4266"/>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BC962-9421-D69E-6715-33C7AF4D2799}"/>
              </a:ext>
            </a:extLst>
          </p:cNvPr>
          <p:cNvSpPr>
            <a:spLocks noGrp="1"/>
          </p:cNvSpPr>
          <p:nvPr>
            <p:ph type="title"/>
          </p:nvPr>
        </p:nvSpPr>
        <p:spPr/>
        <p:txBody>
          <a:bodyPr/>
          <a:lstStyle/>
          <a:p>
            <a:r>
              <a:rPr lang="en-US" b="1" i="1" u="sng" dirty="0">
                <a:solidFill>
                  <a:srgbClr val="7030A0"/>
                </a:solidFill>
                <a:latin typeface="Calibri"/>
                <a:ea typeface="Calibri"/>
                <a:cs typeface="Calibri"/>
              </a:rPr>
              <a:t>nginx installation</a:t>
            </a:r>
            <a:endParaRPr lang="en-US" dirty="0"/>
          </a:p>
        </p:txBody>
      </p:sp>
      <p:pic>
        <p:nvPicPr>
          <p:cNvPr id="5" name="Content Placeholder 4">
            <a:extLst>
              <a:ext uri="{FF2B5EF4-FFF2-40B4-BE49-F238E27FC236}">
                <a16:creationId xmlns:a16="http://schemas.microsoft.com/office/drawing/2014/main" id="{42DE42E5-DF9E-0D44-7A51-F2333A5DDBF9}"/>
              </a:ext>
            </a:extLst>
          </p:cNvPr>
          <p:cNvPicPr>
            <a:picLocks noGrp="1" noChangeAspect="1"/>
          </p:cNvPicPr>
          <p:nvPr>
            <p:ph idx="1"/>
          </p:nvPr>
        </p:nvPicPr>
        <p:blipFill>
          <a:blip r:embed="rId2"/>
          <a:stretch>
            <a:fillRect/>
          </a:stretch>
        </p:blipFill>
        <p:spPr>
          <a:xfrm>
            <a:off x="3740730" y="1930400"/>
            <a:ext cx="7739489" cy="4351338"/>
          </a:xfrm>
        </p:spPr>
      </p:pic>
      <p:sp>
        <p:nvSpPr>
          <p:cNvPr id="3" name="Google Shape;147;p15">
            <a:extLst>
              <a:ext uri="{FF2B5EF4-FFF2-40B4-BE49-F238E27FC236}">
                <a16:creationId xmlns:a16="http://schemas.microsoft.com/office/drawing/2014/main" id="{BDE4F00F-3FBF-6C06-D971-2A271B0692B5}"/>
              </a:ext>
            </a:extLst>
          </p:cNvPr>
          <p:cNvSpPr/>
          <p:nvPr/>
        </p:nvSpPr>
        <p:spPr>
          <a:xfrm>
            <a:off x="252779" y="1816100"/>
            <a:ext cx="3295650" cy="3384549"/>
          </a:xfrm>
          <a:custGeom>
            <a:avLst/>
            <a:gdLst/>
            <a:ahLst/>
            <a:cxnLst/>
            <a:rect l="l" t="t" r="r" b="b"/>
            <a:pathLst>
              <a:path w="4254023" h="4114800" extrusionOk="0">
                <a:moveTo>
                  <a:pt x="0" y="0"/>
                </a:moveTo>
                <a:lnTo>
                  <a:pt x="4254023" y="0"/>
                </a:lnTo>
                <a:lnTo>
                  <a:pt x="4254023" y="4114800"/>
                </a:lnTo>
                <a:lnTo>
                  <a:pt x="0" y="4114800"/>
                </a:lnTo>
                <a:lnTo>
                  <a:pt x="0" y="0"/>
                </a:lnTo>
                <a:close/>
              </a:path>
            </a:pathLst>
          </a:custGeom>
          <a:blipFill rotWithShape="1">
            <a:blip r:embed="rId3">
              <a:alphaModFix/>
            </a:blip>
            <a:stretch>
              <a:fillRect/>
            </a:stretch>
          </a:blipFill>
          <a:ln>
            <a:noFill/>
          </a:ln>
        </p:spPr>
        <p:txBody>
          <a:bodyPr/>
          <a:lstStyle/>
          <a:p>
            <a:r>
              <a:rPr lang="en-US" dirty="0"/>
              <a:t>   </a:t>
            </a:r>
            <a:endParaRPr lang="en-US" dirty="0">
              <a:solidFill>
                <a:schemeClr val="bg1"/>
              </a:solidFill>
            </a:endParaRPr>
          </a:p>
          <a:p>
            <a:r>
              <a:rPr lang="en-US" dirty="0">
                <a:solidFill>
                  <a:schemeClr val="bg1"/>
                </a:solidFill>
              </a:rPr>
              <a:t>Create an instance with public IP Address, Public web subnet in us-east-1a, VPC that we created earlier, Web Tier security Group and demo-ec2role. Connect to the instance and install nginx.</a:t>
            </a:r>
          </a:p>
        </p:txBody>
      </p:sp>
    </p:spTree>
    <p:extLst>
      <p:ext uri="{BB962C8B-B14F-4D97-AF65-F5344CB8AC3E}">
        <p14:creationId xmlns:p14="http://schemas.microsoft.com/office/powerpoint/2010/main" val="41425413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EBD43-7193-5E9F-F7DE-029D4701B5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3FCCF1-FBE1-FC54-123D-9466F95B065C}"/>
              </a:ext>
            </a:extLst>
          </p:cNvPr>
          <p:cNvSpPr>
            <a:spLocks noGrp="1"/>
          </p:cNvSpPr>
          <p:nvPr>
            <p:ph type="title"/>
          </p:nvPr>
        </p:nvSpPr>
        <p:spPr/>
        <p:txBody>
          <a:bodyPr/>
          <a:lstStyle/>
          <a:p>
            <a:r>
              <a:rPr lang="en-US" b="1" i="1" dirty="0">
                <a:solidFill>
                  <a:srgbClr val="92D050"/>
                </a:solidFill>
              </a:rPr>
              <a:t>nginx installation steps</a:t>
            </a:r>
            <a:endParaRPr lang="en-US" dirty="0"/>
          </a:p>
        </p:txBody>
      </p:sp>
      <p:sp>
        <p:nvSpPr>
          <p:cNvPr id="3" name="Content Placeholder 2">
            <a:extLst>
              <a:ext uri="{FF2B5EF4-FFF2-40B4-BE49-F238E27FC236}">
                <a16:creationId xmlns:a16="http://schemas.microsoft.com/office/drawing/2014/main" id="{718430C3-7A3B-337C-AEAF-7D022F8E7768}"/>
              </a:ext>
            </a:extLst>
          </p:cNvPr>
          <p:cNvSpPr>
            <a:spLocks noGrp="1"/>
          </p:cNvSpPr>
          <p:nvPr>
            <p:ph idx="1"/>
          </p:nvPr>
        </p:nvSpPr>
        <p:spPr/>
        <p:txBody>
          <a:bodyPr>
            <a:normAutofit fontScale="40000" lnSpcReduction="20000"/>
          </a:bodyPr>
          <a:lstStyle/>
          <a:p>
            <a:pPr marL="0" indent="0">
              <a:buNone/>
            </a:pPr>
            <a:r>
              <a:rPr lang="en-US" dirty="0"/>
              <a:t>curl -o- https://raw.githubusercontent.com/nvm-sh/nvm/v0.38.0/install.sh | bash</a:t>
            </a:r>
          </a:p>
          <a:p>
            <a:pPr marL="0" indent="0">
              <a:buNone/>
            </a:pPr>
            <a:r>
              <a:rPr lang="en-US" dirty="0"/>
              <a:t>source ~/.</a:t>
            </a:r>
            <a:r>
              <a:rPr lang="en-US" dirty="0" err="1"/>
              <a:t>bashrc</a:t>
            </a:r>
            <a:endParaRPr lang="en-US" dirty="0"/>
          </a:p>
          <a:p>
            <a:pPr marL="0" indent="0">
              <a:buNone/>
            </a:pPr>
            <a:r>
              <a:rPr lang="en-US" dirty="0" err="1"/>
              <a:t>nvm</a:t>
            </a:r>
            <a:r>
              <a:rPr lang="en-US" dirty="0"/>
              <a:t> install 16</a:t>
            </a:r>
          </a:p>
          <a:p>
            <a:pPr marL="0" indent="0">
              <a:buNone/>
            </a:pPr>
            <a:r>
              <a:rPr lang="en-US" dirty="0" err="1"/>
              <a:t>nvm</a:t>
            </a:r>
            <a:r>
              <a:rPr lang="en-US" dirty="0"/>
              <a:t> use 16</a:t>
            </a:r>
          </a:p>
          <a:p>
            <a:pPr marL="0" indent="0">
              <a:buNone/>
            </a:pPr>
            <a:r>
              <a:rPr lang="en-US" dirty="0" err="1"/>
              <a:t>aws</a:t>
            </a:r>
            <a:r>
              <a:rPr lang="en-US" dirty="0"/>
              <a:t> s3 cp s3://demowebapp-naga-1/web-tier/ web-tier --recursive</a:t>
            </a:r>
          </a:p>
          <a:p>
            <a:pPr marL="0" indent="0">
              <a:buNone/>
            </a:pPr>
            <a:r>
              <a:rPr lang="en-US" dirty="0"/>
              <a:t>ls</a:t>
            </a:r>
          </a:p>
          <a:p>
            <a:pPr marL="0" indent="0">
              <a:buNone/>
            </a:pPr>
            <a:r>
              <a:rPr lang="en-US" dirty="0"/>
              <a:t>cd web-tier</a:t>
            </a:r>
          </a:p>
          <a:p>
            <a:pPr marL="0" indent="0">
              <a:buNone/>
            </a:pPr>
            <a:r>
              <a:rPr lang="en-US" dirty="0" err="1"/>
              <a:t>npm</a:t>
            </a:r>
            <a:r>
              <a:rPr lang="en-US" dirty="0"/>
              <a:t> install</a:t>
            </a:r>
          </a:p>
          <a:p>
            <a:pPr marL="0" indent="0">
              <a:buNone/>
            </a:pPr>
            <a:r>
              <a:rPr lang="en-US" dirty="0" err="1"/>
              <a:t>npm</a:t>
            </a:r>
            <a:r>
              <a:rPr lang="en-US" dirty="0"/>
              <a:t> run build</a:t>
            </a:r>
          </a:p>
          <a:p>
            <a:pPr marL="0" indent="0">
              <a:buNone/>
            </a:pPr>
            <a:r>
              <a:rPr lang="en-US" dirty="0" err="1"/>
              <a:t>sudo</a:t>
            </a:r>
            <a:r>
              <a:rPr lang="en-US" dirty="0"/>
              <a:t> yum install nginx</a:t>
            </a:r>
          </a:p>
          <a:p>
            <a:pPr marL="0" indent="0">
              <a:buNone/>
            </a:pPr>
            <a:r>
              <a:rPr lang="en-US" dirty="0"/>
              <a:t>cd /</a:t>
            </a:r>
            <a:r>
              <a:rPr lang="en-US" dirty="0" err="1"/>
              <a:t>etc</a:t>
            </a:r>
            <a:r>
              <a:rPr lang="en-US" dirty="0"/>
              <a:t>/nginx</a:t>
            </a:r>
          </a:p>
          <a:p>
            <a:pPr marL="0" indent="0">
              <a:buNone/>
            </a:pPr>
            <a:r>
              <a:rPr lang="en-US" dirty="0" err="1"/>
              <a:t>sudo</a:t>
            </a:r>
            <a:r>
              <a:rPr lang="en-US" dirty="0"/>
              <a:t> cp </a:t>
            </a:r>
            <a:r>
              <a:rPr lang="en-US" dirty="0" err="1"/>
              <a:t>nginx.conf</a:t>
            </a:r>
            <a:r>
              <a:rPr lang="en-US" dirty="0"/>
              <a:t> </a:t>
            </a:r>
            <a:r>
              <a:rPr lang="en-US" dirty="0" err="1"/>
              <a:t>nginx.conf_bkp</a:t>
            </a:r>
            <a:endParaRPr lang="en-US" dirty="0"/>
          </a:p>
          <a:p>
            <a:pPr marL="0" indent="0">
              <a:buNone/>
            </a:pPr>
            <a:r>
              <a:rPr lang="en-US" dirty="0" err="1"/>
              <a:t>sudo</a:t>
            </a:r>
            <a:r>
              <a:rPr lang="en-US" dirty="0"/>
              <a:t> </a:t>
            </a:r>
            <a:r>
              <a:rPr lang="en-US" dirty="0" err="1"/>
              <a:t>aws</a:t>
            </a:r>
            <a:r>
              <a:rPr lang="en-US" dirty="0"/>
              <a:t> s3 cp s3://demowebapp-naga-1/nginx.conf .</a:t>
            </a:r>
          </a:p>
          <a:p>
            <a:pPr marL="0" indent="0">
              <a:buNone/>
            </a:pPr>
            <a:r>
              <a:rPr lang="en-US" dirty="0" err="1"/>
              <a:t>sudo</a:t>
            </a:r>
            <a:r>
              <a:rPr lang="en-US" dirty="0"/>
              <a:t> service nginx restart</a:t>
            </a:r>
          </a:p>
          <a:p>
            <a:pPr marL="0" indent="0">
              <a:buNone/>
            </a:pPr>
            <a:r>
              <a:rPr lang="en-US" dirty="0" err="1"/>
              <a:t>sudo</a:t>
            </a:r>
            <a:r>
              <a:rPr lang="en-US" dirty="0"/>
              <a:t> service nginx status</a:t>
            </a:r>
          </a:p>
          <a:p>
            <a:pPr marL="0" indent="0">
              <a:buNone/>
            </a:pPr>
            <a:r>
              <a:rPr lang="en-US" dirty="0" err="1"/>
              <a:t>chmod</a:t>
            </a:r>
            <a:r>
              <a:rPr lang="en-US" dirty="0"/>
              <a:t> -R 755 /home/ec2-user</a:t>
            </a:r>
          </a:p>
          <a:p>
            <a:pPr marL="0" indent="0">
              <a:buNone/>
            </a:pPr>
            <a:r>
              <a:rPr lang="en-US" dirty="0" err="1"/>
              <a:t>sudo</a:t>
            </a:r>
            <a:r>
              <a:rPr lang="en-US" dirty="0"/>
              <a:t> </a:t>
            </a:r>
            <a:r>
              <a:rPr lang="en-US" dirty="0" err="1"/>
              <a:t>chkconfig</a:t>
            </a:r>
            <a:r>
              <a:rPr lang="en-US" dirty="0"/>
              <a:t> nginx on</a:t>
            </a:r>
          </a:p>
        </p:txBody>
      </p:sp>
    </p:spTree>
    <p:extLst>
      <p:ext uri="{BB962C8B-B14F-4D97-AF65-F5344CB8AC3E}">
        <p14:creationId xmlns:p14="http://schemas.microsoft.com/office/powerpoint/2010/main" val="3276771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D9C0F-43CD-8030-AB75-2C15D68320FB}"/>
              </a:ext>
            </a:extLst>
          </p:cNvPr>
          <p:cNvSpPr>
            <a:spLocks noGrp="1"/>
          </p:cNvSpPr>
          <p:nvPr>
            <p:ph type="title"/>
          </p:nvPr>
        </p:nvSpPr>
        <p:spPr/>
        <p:txBody>
          <a:bodyPr/>
          <a:lstStyle/>
          <a:p>
            <a:r>
              <a:rPr lang="en-US" b="1" i="1" u="sng" dirty="0">
                <a:solidFill>
                  <a:srgbClr val="7030A0"/>
                </a:solidFill>
                <a:latin typeface="Calibri"/>
                <a:ea typeface="Calibri"/>
                <a:cs typeface="Calibri"/>
                <a:sym typeface="Calibri"/>
              </a:rPr>
              <a:t>S3 bucket</a:t>
            </a:r>
            <a:r>
              <a:rPr lang="en-US" sz="4400" b="1" i="1" u="sng" strike="noStrike" cap="none" dirty="0">
                <a:solidFill>
                  <a:srgbClr val="7030A0"/>
                </a:solidFill>
                <a:latin typeface="Calibri"/>
                <a:ea typeface="Calibri"/>
                <a:cs typeface="Calibri"/>
                <a:sym typeface="Calibri"/>
              </a:rPr>
              <a:t> </a:t>
            </a:r>
            <a:br>
              <a:rPr lang="en-US" sz="4400" b="1" i="1" u="sng" strike="noStrike" cap="none" dirty="0">
                <a:solidFill>
                  <a:srgbClr val="7030A0"/>
                </a:solidFill>
                <a:latin typeface="Calibri"/>
                <a:ea typeface="Calibri"/>
                <a:cs typeface="Calibri"/>
                <a:sym typeface="Calibri"/>
              </a:rPr>
            </a:br>
            <a:endParaRPr lang="en-US" dirty="0"/>
          </a:p>
        </p:txBody>
      </p:sp>
      <p:pic>
        <p:nvPicPr>
          <p:cNvPr id="5" name="Content Placeholder 4">
            <a:extLst>
              <a:ext uri="{FF2B5EF4-FFF2-40B4-BE49-F238E27FC236}">
                <a16:creationId xmlns:a16="http://schemas.microsoft.com/office/drawing/2014/main" id="{050BCF2E-DFAD-3E75-7E6B-D905C13DB0F6}"/>
              </a:ext>
            </a:extLst>
          </p:cNvPr>
          <p:cNvPicPr>
            <a:picLocks noGrp="1" noChangeAspect="1"/>
          </p:cNvPicPr>
          <p:nvPr>
            <p:ph idx="1"/>
          </p:nvPr>
        </p:nvPicPr>
        <p:blipFill>
          <a:blip r:embed="rId2"/>
          <a:stretch>
            <a:fillRect/>
          </a:stretch>
        </p:blipFill>
        <p:spPr>
          <a:xfrm>
            <a:off x="292680" y="1253331"/>
            <a:ext cx="7739489" cy="4351338"/>
          </a:xfrm>
        </p:spPr>
      </p:pic>
    </p:spTree>
    <p:extLst>
      <p:ext uri="{BB962C8B-B14F-4D97-AF65-F5344CB8AC3E}">
        <p14:creationId xmlns:p14="http://schemas.microsoft.com/office/powerpoint/2010/main" val="3542049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7903C8-AD9A-394E-9876-B391DE490C40}"/>
            </a:ext>
          </a:extLst>
        </p:cNvPr>
        <p:cNvGrpSpPr/>
        <p:nvPr/>
      </p:nvGrpSpPr>
      <p:grpSpPr>
        <a:xfrm>
          <a:off x="0" y="0"/>
          <a:ext cx="0" cy="0"/>
          <a:chOff x="0" y="0"/>
          <a:chExt cx="0" cy="0"/>
        </a:xfrm>
      </p:grpSpPr>
      <p:grpSp>
        <p:nvGrpSpPr>
          <p:cNvPr id="3" name="Google Shape;95;p13">
            <a:extLst>
              <a:ext uri="{FF2B5EF4-FFF2-40B4-BE49-F238E27FC236}">
                <a16:creationId xmlns:a16="http://schemas.microsoft.com/office/drawing/2014/main" id="{B1FDD54C-DF4E-8F07-C2FE-8F273F400802}"/>
              </a:ext>
            </a:extLst>
          </p:cNvPr>
          <p:cNvGrpSpPr/>
          <p:nvPr/>
        </p:nvGrpSpPr>
        <p:grpSpPr>
          <a:xfrm>
            <a:off x="505662" y="240432"/>
            <a:ext cx="6378105" cy="5762760"/>
            <a:chOff x="-18528" y="-174955"/>
            <a:chExt cx="1679819" cy="1517754"/>
          </a:xfrm>
        </p:grpSpPr>
        <p:sp>
          <p:nvSpPr>
            <p:cNvPr id="4" name="Google Shape;96;p13">
              <a:extLst>
                <a:ext uri="{FF2B5EF4-FFF2-40B4-BE49-F238E27FC236}">
                  <a16:creationId xmlns:a16="http://schemas.microsoft.com/office/drawing/2014/main" id="{C60A8678-3D3C-3C95-4186-EEF76AD190A4}"/>
                </a:ext>
              </a:extLst>
            </p:cNvPr>
            <p:cNvSpPr/>
            <p:nvPr/>
          </p:nvSpPr>
          <p:spPr>
            <a:xfrm>
              <a:off x="-18528" y="-174955"/>
              <a:ext cx="1615812" cy="222390"/>
            </a:xfrm>
            <a:custGeom>
              <a:avLst/>
              <a:gdLst/>
              <a:ahLst/>
              <a:cxnLst/>
              <a:rect l="l" t="t" r="r" b="b"/>
              <a:pathLst>
                <a:path w="1615812" h="222390" extrusionOk="0">
                  <a:moveTo>
                    <a:pt x="64358" y="0"/>
                  </a:moveTo>
                  <a:lnTo>
                    <a:pt x="1551454" y="0"/>
                  </a:lnTo>
                  <a:cubicBezTo>
                    <a:pt x="1568522" y="0"/>
                    <a:pt x="1584892" y="6781"/>
                    <a:pt x="1596962" y="18850"/>
                  </a:cubicBezTo>
                  <a:cubicBezTo>
                    <a:pt x="1609031" y="30919"/>
                    <a:pt x="1615812" y="47289"/>
                    <a:pt x="1615812" y="64358"/>
                  </a:cubicBezTo>
                  <a:lnTo>
                    <a:pt x="1615812" y="158033"/>
                  </a:lnTo>
                  <a:cubicBezTo>
                    <a:pt x="1615812" y="193576"/>
                    <a:pt x="1586998" y="222390"/>
                    <a:pt x="1551454" y="222390"/>
                  </a:cubicBezTo>
                  <a:lnTo>
                    <a:pt x="64358" y="222390"/>
                  </a:lnTo>
                  <a:cubicBezTo>
                    <a:pt x="47289" y="222390"/>
                    <a:pt x="30919" y="215610"/>
                    <a:pt x="18850" y="203540"/>
                  </a:cubicBezTo>
                  <a:cubicBezTo>
                    <a:pt x="6781" y="191471"/>
                    <a:pt x="0" y="175101"/>
                    <a:pt x="0" y="158033"/>
                  </a:cubicBezTo>
                  <a:lnTo>
                    <a:pt x="0" y="64358"/>
                  </a:lnTo>
                  <a:cubicBezTo>
                    <a:pt x="0" y="47289"/>
                    <a:pt x="6781" y="30919"/>
                    <a:pt x="18850" y="18850"/>
                  </a:cubicBezTo>
                  <a:cubicBezTo>
                    <a:pt x="30919" y="6781"/>
                    <a:pt x="47289" y="0"/>
                    <a:pt x="64358" y="0"/>
                  </a:cubicBezTo>
                  <a:close/>
                </a:path>
              </a:pathLst>
            </a:custGeom>
            <a:solidFill>
              <a:srgbClr val="3090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bg1"/>
                  </a:solidFill>
                </a:rPr>
                <a:t>Part 6 : Web Tier Load balancing and Autoscaling</a:t>
              </a:r>
              <a:endParaRPr dirty="0"/>
            </a:p>
          </p:txBody>
        </p:sp>
        <p:sp>
          <p:nvSpPr>
            <p:cNvPr id="5" name="Google Shape;97;p13">
              <a:extLst>
                <a:ext uri="{FF2B5EF4-FFF2-40B4-BE49-F238E27FC236}">
                  <a16:creationId xmlns:a16="http://schemas.microsoft.com/office/drawing/2014/main" id="{8B001E55-74F0-C0BE-803B-E46A4B218A7E}"/>
                </a:ext>
              </a:extLst>
            </p:cNvPr>
            <p:cNvSpPr txBox="1"/>
            <p:nvPr/>
          </p:nvSpPr>
          <p:spPr>
            <a:xfrm>
              <a:off x="-18528" y="47435"/>
              <a:ext cx="1679819" cy="1295364"/>
            </a:xfrm>
            <a:prstGeom prst="rect">
              <a:avLst/>
            </a:prstGeom>
            <a:noFill/>
            <a:ln>
              <a:noFill/>
            </a:ln>
          </p:spPr>
          <p:txBody>
            <a:bodyPr spcFirstLastPara="1" wrap="square" lIns="50800" tIns="50800" rIns="50800" bIns="50800" anchor="ctr" anchorCtr="0">
              <a:noAutofit/>
            </a:bodyPr>
            <a:lstStyle/>
            <a:p>
              <a:pPr marL="285750" marR="0" lvl="0" indent="-285750" rtl="0">
                <a:lnSpc>
                  <a:spcPct val="173333"/>
                </a:lnSpc>
                <a:spcBef>
                  <a:spcPts val="0"/>
                </a:spcBef>
                <a:spcAft>
                  <a:spcPts val="0"/>
                </a:spcAft>
                <a:buFont typeface="Wingdings" panose="05000000000000000000" pitchFamily="2" charset="2"/>
                <a:buChar char="Ø"/>
              </a:pPr>
              <a:r>
                <a:rPr lang="en-US" dirty="0">
                  <a:solidFill>
                    <a:schemeClr val="dk1"/>
                  </a:solidFill>
                  <a:latin typeface="Calibri"/>
                  <a:ea typeface="Calibri"/>
                  <a:cs typeface="Calibri"/>
                  <a:sym typeface="Calibri"/>
                </a:rPr>
                <a:t>AMI</a:t>
              </a:r>
            </a:p>
            <a:p>
              <a:pPr marL="285750" marR="0" lvl="0" indent="-285750" rtl="0">
                <a:lnSpc>
                  <a:spcPct val="173333"/>
                </a:lnSpc>
                <a:spcBef>
                  <a:spcPts val="0"/>
                </a:spcBef>
                <a:spcAft>
                  <a:spcPts val="0"/>
                </a:spcAft>
                <a:buFont typeface="Wingdings" panose="05000000000000000000" pitchFamily="2" charset="2"/>
                <a:buChar char="Ø"/>
              </a:pPr>
              <a:r>
                <a:rPr lang="en-US" dirty="0">
                  <a:solidFill>
                    <a:schemeClr val="dk1"/>
                  </a:solidFill>
                  <a:latin typeface="Calibri"/>
                  <a:ea typeface="Calibri"/>
                  <a:cs typeface="Calibri"/>
                  <a:sym typeface="Calibri"/>
                </a:rPr>
                <a:t>Load Balancer</a:t>
              </a:r>
            </a:p>
            <a:p>
              <a:pPr marL="285750" marR="0" lvl="0" indent="-285750" rtl="0">
                <a:lnSpc>
                  <a:spcPct val="173333"/>
                </a:lnSpc>
                <a:spcBef>
                  <a:spcPts val="0"/>
                </a:spcBef>
                <a:spcAft>
                  <a:spcPts val="0"/>
                </a:spcAft>
                <a:buFont typeface="Wingdings" panose="05000000000000000000" pitchFamily="2" charset="2"/>
                <a:buChar char="Ø"/>
              </a:pPr>
              <a:r>
                <a:rPr lang="en-US" dirty="0">
                  <a:solidFill>
                    <a:schemeClr val="dk1"/>
                  </a:solidFill>
                  <a:latin typeface="Calibri"/>
                  <a:ea typeface="Calibri"/>
                  <a:cs typeface="Calibri"/>
                  <a:sym typeface="Calibri"/>
                </a:rPr>
                <a:t>Launch template</a:t>
              </a:r>
            </a:p>
            <a:p>
              <a:pPr marL="285750" marR="0" lvl="0" indent="-285750" rtl="0">
                <a:lnSpc>
                  <a:spcPct val="173333"/>
                </a:lnSpc>
                <a:spcBef>
                  <a:spcPts val="0"/>
                </a:spcBef>
                <a:spcAft>
                  <a:spcPts val="0"/>
                </a:spcAft>
                <a:buFont typeface="Wingdings" panose="05000000000000000000" pitchFamily="2" charset="2"/>
                <a:buChar char="Ø"/>
              </a:pPr>
              <a:r>
                <a:rPr lang="en-US" dirty="0">
                  <a:solidFill>
                    <a:schemeClr val="dk1"/>
                  </a:solidFill>
                  <a:latin typeface="Calibri"/>
                  <a:ea typeface="Calibri"/>
                  <a:cs typeface="Calibri"/>
                  <a:sym typeface="Calibri"/>
                </a:rPr>
                <a:t>Autoscaling Group</a:t>
              </a:r>
            </a:p>
            <a:p>
              <a:pPr marL="0" marR="0" lvl="0" indent="0" rtl="0">
                <a:lnSpc>
                  <a:spcPct val="173333"/>
                </a:lnSpc>
                <a:spcBef>
                  <a:spcPts val="0"/>
                </a:spcBef>
                <a:spcAft>
                  <a:spcPts val="0"/>
                </a:spcAft>
                <a:buNone/>
              </a:pPr>
              <a:endParaRPr lang="en-US" sz="1800" b="0" i="0" u="none" strike="noStrike" cap="none" dirty="0">
                <a:solidFill>
                  <a:schemeClr val="accent2"/>
                </a:solidFill>
                <a:latin typeface="Calibri"/>
                <a:ea typeface="Calibri"/>
                <a:cs typeface="Calibri"/>
                <a:sym typeface="Calibri"/>
              </a:endParaRPr>
            </a:p>
            <a:p>
              <a:r>
                <a:rPr lang="en-US" sz="1800" b="0" i="0" u="none" strike="noStrike" cap="none" dirty="0">
                  <a:solidFill>
                    <a:schemeClr val="accent2"/>
                  </a:solidFill>
                  <a:latin typeface="Calibri"/>
                  <a:ea typeface="Calibri"/>
                  <a:cs typeface="Calibri"/>
                  <a:sym typeface="Calibri"/>
                </a:rPr>
                <a:t>In this section we will create an Amazon Machine Image of the Web Tier instance and use that to setup autoscaling with a load balancer in order to make this tier highly available. </a:t>
              </a:r>
              <a:r>
                <a:rPr lang="en-US" dirty="0">
                  <a:solidFill>
                    <a:schemeClr val="accent2"/>
                  </a:solidFill>
                  <a:latin typeface="Calibri"/>
                  <a:ea typeface="Calibri"/>
                  <a:cs typeface="Calibri"/>
                </a:rPr>
                <a:t>Load balancer is a service that distributes incoming application traffic across multiple targets such as EC2 instances in various Availability Zones.</a:t>
              </a:r>
            </a:p>
            <a:p>
              <a:r>
                <a:rPr lang="en-US" dirty="0">
                  <a:solidFill>
                    <a:schemeClr val="accent2"/>
                  </a:solidFill>
                  <a:latin typeface="Calibri"/>
                  <a:ea typeface="Calibri"/>
                  <a:cs typeface="Calibri"/>
                </a:rPr>
                <a:t>Auto scaling Group will scale the application automatically when the incoming traffic is high.</a:t>
              </a:r>
            </a:p>
          </p:txBody>
        </p:sp>
      </p:grpSp>
      <p:sp>
        <p:nvSpPr>
          <p:cNvPr id="2" name="Google Shape;580;p30">
            <a:extLst>
              <a:ext uri="{FF2B5EF4-FFF2-40B4-BE49-F238E27FC236}">
                <a16:creationId xmlns:a16="http://schemas.microsoft.com/office/drawing/2014/main" id="{258E6DB7-E1BF-71CA-47AC-B76EF0E34DAE}"/>
              </a:ext>
            </a:extLst>
          </p:cNvPr>
          <p:cNvSpPr/>
          <p:nvPr/>
        </p:nvSpPr>
        <p:spPr>
          <a:xfrm>
            <a:off x="7806728" y="240432"/>
            <a:ext cx="3623272" cy="6388969"/>
          </a:xfrm>
          <a:custGeom>
            <a:avLst/>
            <a:gdLst/>
            <a:ahLst/>
            <a:cxnLst/>
            <a:rect l="l" t="t" r="r" b="b"/>
            <a:pathLst>
              <a:path w="5372694" h="10404866" extrusionOk="0">
                <a:moveTo>
                  <a:pt x="0" y="0"/>
                </a:moveTo>
                <a:lnTo>
                  <a:pt x="5372695" y="0"/>
                </a:lnTo>
                <a:lnTo>
                  <a:pt x="5372695" y="10404866"/>
                </a:lnTo>
                <a:lnTo>
                  <a:pt x="0" y="10404866"/>
                </a:lnTo>
                <a:lnTo>
                  <a:pt x="0" y="0"/>
                </a:lnTo>
                <a:close/>
              </a:path>
            </a:pathLst>
          </a:custGeom>
          <a:blipFill rotWithShape="1">
            <a:blip r:embed="rId2">
              <a:alphaModFix/>
            </a:blip>
            <a:stretch>
              <a:fillRect/>
            </a:stretch>
          </a:blipFill>
          <a:ln>
            <a:noFill/>
          </a:ln>
        </p:spPr>
        <p:txBody>
          <a:bodyPr/>
          <a:lstStyle/>
          <a:p>
            <a:endParaRPr lang="en-US"/>
          </a:p>
        </p:txBody>
      </p:sp>
    </p:spTree>
    <p:extLst>
      <p:ext uri="{BB962C8B-B14F-4D97-AF65-F5344CB8AC3E}">
        <p14:creationId xmlns:p14="http://schemas.microsoft.com/office/powerpoint/2010/main" val="2220050566"/>
      </p:ext>
    </p:extLst>
  </p:cSld>
  <p:clrMapOvr>
    <a:masterClrMapping/>
  </p:clrMapOvr>
  <mc:AlternateContent xmlns:mc="http://schemas.openxmlformats.org/markup-compatibility/2006" xmlns:p14="http://schemas.microsoft.com/office/powerpoint/2010/main">
    <mc:Choice Requires="p14">
      <p:transition spd="slow" p14:dur="2000" advTm="4266"/>
    </mc:Choice>
    <mc:Fallback xmlns="">
      <p:transition spd="slow" advTm="4266"/>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2F9EC-9606-7B1D-8FDD-987388E71911}"/>
              </a:ext>
            </a:extLst>
          </p:cNvPr>
          <p:cNvSpPr>
            <a:spLocks noGrp="1"/>
          </p:cNvSpPr>
          <p:nvPr>
            <p:ph type="title"/>
          </p:nvPr>
        </p:nvSpPr>
        <p:spPr/>
        <p:txBody>
          <a:bodyPr/>
          <a:lstStyle/>
          <a:p>
            <a:r>
              <a:rPr lang="en-US" b="1" i="1" u="sng" dirty="0">
                <a:solidFill>
                  <a:srgbClr val="7030A0"/>
                </a:solidFill>
                <a:latin typeface="Calibri"/>
                <a:ea typeface="Calibri"/>
                <a:cs typeface="Calibri"/>
              </a:rPr>
              <a:t>Amazon Machine Image</a:t>
            </a:r>
            <a:endParaRPr lang="en-US" dirty="0"/>
          </a:p>
        </p:txBody>
      </p:sp>
      <p:pic>
        <p:nvPicPr>
          <p:cNvPr id="5" name="Content Placeholder 4">
            <a:extLst>
              <a:ext uri="{FF2B5EF4-FFF2-40B4-BE49-F238E27FC236}">
                <a16:creationId xmlns:a16="http://schemas.microsoft.com/office/drawing/2014/main" id="{0646D503-C322-B731-12EF-6637676B1BE3}"/>
              </a:ext>
            </a:extLst>
          </p:cNvPr>
          <p:cNvPicPr>
            <a:picLocks noGrp="1" noChangeAspect="1"/>
          </p:cNvPicPr>
          <p:nvPr>
            <p:ph idx="1"/>
          </p:nvPr>
        </p:nvPicPr>
        <p:blipFill>
          <a:blip r:embed="rId2"/>
          <a:stretch>
            <a:fillRect/>
          </a:stretch>
        </p:blipFill>
        <p:spPr>
          <a:xfrm>
            <a:off x="3614311" y="1690688"/>
            <a:ext cx="7739489" cy="4351338"/>
          </a:xfrm>
        </p:spPr>
      </p:pic>
      <p:sp>
        <p:nvSpPr>
          <p:cNvPr id="3" name="Google Shape;147;p15">
            <a:extLst>
              <a:ext uri="{FF2B5EF4-FFF2-40B4-BE49-F238E27FC236}">
                <a16:creationId xmlns:a16="http://schemas.microsoft.com/office/drawing/2014/main" id="{2CB8B63E-1AE6-C071-CAEC-98FC68B69844}"/>
              </a:ext>
            </a:extLst>
          </p:cNvPr>
          <p:cNvSpPr/>
          <p:nvPr/>
        </p:nvSpPr>
        <p:spPr>
          <a:xfrm>
            <a:off x="252779" y="1816101"/>
            <a:ext cx="3295650" cy="1708149"/>
          </a:xfrm>
          <a:custGeom>
            <a:avLst/>
            <a:gdLst/>
            <a:ahLst/>
            <a:cxnLst/>
            <a:rect l="l" t="t" r="r" b="b"/>
            <a:pathLst>
              <a:path w="4254023" h="4114800" extrusionOk="0">
                <a:moveTo>
                  <a:pt x="0" y="0"/>
                </a:moveTo>
                <a:lnTo>
                  <a:pt x="4254023" y="0"/>
                </a:lnTo>
                <a:lnTo>
                  <a:pt x="4254023" y="4114800"/>
                </a:lnTo>
                <a:lnTo>
                  <a:pt x="0" y="4114800"/>
                </a:lnTo>
                <a:lnTo>
                  <a:pt x="0" y="0"/>
                </a:lnTo>
                <a:close/>
              </a:path>
            </a:pathLst>
          </a:custGeom>
          <a:blipFill rotWithShape="1">
            <a:blip r:embed="rId3">
              <a:alphaModFix/>
            </a:blip>
            <a:stretch>
              <a:fillRect/>
            </a:stretch>
          </a:blipFill>
          <a:ln>
            <a:noFill/>
          </a:ln>
        </p:spPr>
        <p:txBody>
          <a:bodyPr/>
          <a:lstStyle/>
          <a:p>
            <a:r>
              <a:rPr lang="en-US" dirty="0"/>
              <a:t>   </a:t>
            </a:r>
            <a:endParaRPr lang="en-US" dirty="0">
              <a:solidFill>
                <a:schemeClr val="bg1"/>
              </a:solidFill>
            </a:endParaRPr>
          </a:p>
          <a:p>
            <a:r>
              <a:rPr lang="en-US" dirty="0">
                <a:solidFill>
                  <a:schemeClr val="bg1"/>
                </a:solidFill>
              </a:rPr>
              <a:t>This is the machine Image of the Web Tier Instance.</a:t>
            </a:r>
          </a:p>
        </p:txBody>
      </p:sp>
    </p:spTree>
    <p:extLst>
      <p:ext uri="{BB962C8B-B14F-4D97-AF65-F5344CB8AC3E}">
        <p14:creationId xmlns:p14="http://schemas.microsoft.com/office/powerpoint/2010/main" val="17677718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B7A00-FB9C-6810-E76C-E9F71DD96630}"/>
              </a:ext>
            </a:extLst>
          </p:cNvPr>
          <p:cNvSpPr>
            <a:spLocks noGrp="1"/>
          </p:cNvSpPr>
          <p:nvPr>
            <p:ph type="title"/>
          </p:nvPr>
        </p:nvSpPr>
        <p:spPr/>
        <p:txBody>
          <a:bodyPr/>
          <a:lstStyle/>
          <a:p>
            <a:r>
              <a:rPr lang="en-US" b="1" i="1" u="sng" dirty="0">
                <a:solidFill>
                  <a:srgbClr val="7030A0"/>
                </a:solidFill>
                <a:latin typeface="Calibri"/>
                <a:ea typeface="Calibri"/>
                <a:cs typeface="Calibri"/>
              </a:rPr>
              <a:t>External Load Balancer</a:t>
            </a:r>
            <a:endParaRPr lang="en-US" dirty="0"/>
          </a:p>
        </p:txBody>
      </p:sp>
      <p:pic>
        <p:nvPicPr>
          <p:cNvPr id="5" name="Content Placeholder 4">
            <a:extLst>
              <a:ext uri="{FF2B5EF4-FFF2-40B4-BE49-F238E27FC236}">
                <a16:creationId xmlns:a16="http://schemas.microsoft.com/office/drawing/2014/main" id="{1AF035C8-6A9E-8429-8F44-1A356DD54CB3}"/>
              </a:ext>
            </a:extLst>
          </p:cNvPr>
          <p:cNvPicPr>
            <a:picLocks noGrp="1" noChangeAspect="1"/>
          </p:cNvPicPr>
          <p:nvPr>
            <p:ph idx="1"/>
          </p:nvPr>
        </p:nvPicPr>
        <p:blipFill>
          <a:blip r:embed="rId2"/>
          <a:stretch>
            <a:fillRect/>
          </a:stretch>
        </p:blipFill>
        <p:spPr>
          <a:xfrm>
            <a:off x="3769305" y="2047081"/>
            <a:ext cx="7739489" cy="4351338"/>
          </a:xfrm>
        </p:spPr>
      </p:pic>
      <p:sp>
        <p:nvSpPr>
          <p:cNvPr id="3" name="Google Shape;147;p15">
            <a:extLst>
              <a:ext uri="{FF2B5EF4-FFF2-40B4-BE49-F238E27FC236}">
                <a16:creationId xmlns:a16="http://schemas.microsoft.com/office/drawing/2014/main" id="{04EA6A0C-4ABF-1D44-B0E5-9AC76619D343}"/>
              </a:ext>
            </a:extLst>
          </p:cNvPr>
          <p:cNvSpPr/>
          <p:nvPr/>
        </p:nvSpPr>
        <p:spPr>
          <a:xfrm>
            <a:off x="252779" y="1816100"/>
            <a:ext cx="3295650" cy="4813300"/>
          </a:xfrm>
          <a:custGeom>
            <a:avLst/>
            <a:gdLst/>
            <a:ahLst/>
            <a:cxnLst/>
            <a:rect l="l" t="t" r="r" b="b"/>
            <a:pathLst>
              <a:path w="4254023" h="4114800" extrusionOk="0">
                <a:moveTo>
                  <a:pt x="0" y="0"/>
                </a:moveTo>
                <a:lnTo>
                  <a:pt x="4254023" y="0"/>
                </a:lnTo>
                <a:lnTo>
                  <a:pt x="4254023" y="4114800"/>
                </a:lnTo>
                <a:lnTo>
                  <a:pt x="0" y="4114800"/>
                </a:lnTo>
                <a:lnTo>
                  <a:pt x="0" y="0"/>
                </a:lnTo>
                <a:close/>
              </a:path>
            </a:pathLst>
          </a:custGeom>
          <a:blipFill rotWithShape="1">
            <a:blip r:embed="rId3">
              <a:alphaModFix/>
            </a:blip>
            <a:stretch>
              <a:fillRect/>
            </a:stretch>
          </a:blipFill>
          <a:ln>
            <a:noFill/>
          </a:ln>
        </p:spPr>
        <p:txBody>
          <a:bodyPr/>
          <a:lstStyle/>
          <a:p>
            <a:r>
              <a:rPr lang="en-US" dirty="0"/>
              <a:t>   </a:t>
            </a:r>
            <a:endParaRPr lang="en-US" dirty="0">
              <a:solidFill>
                <a:schemeClr val="bg1"/>
              </a:solidFill>
            </a:endParaRPr>
          </a:p>
          <a:p>
            <a:r>
              <a:rPr lang="en-US" dirty="0">
                <a:solidFill>
                  <a:schemeClr val="bg1"/>
                </a:solidFill>
              </a:rPr>
              <a:t>Create an external Load balancer with the VPC created earlier, public subnet in us-east-1a and us-east-1b, </a:t>
            </a:r>
            <a:r>
              <a:rPr lang="en-US" dirty="0" err="1">
                <a:solidFill>
                  <a:schemeClr val="bg1"/>
                </a:solidFill>
              </a:rPr>
              <a:t>internetrfacing</a:t>
            </a:r>
            <a:r>
              <a:rPr lang="en-US" dirty="0">
                <a:solidFill>
                  <a:schemeClr val="bg1"/>
                </a:solidFill>
              </a:rPr>
              <a:t>-</a:t>
            </a:r>
            <a:r>
              <a:rPr lang="en-US" dirty="0" err="1">
                <a:solidFill>
                  <a:schemeClr val="bg1"/>
                </a:solidFill>
              </a:rPr>
              <a:t>lb</a:t>
            </a:r>
            <a:r>
              <a:rPr lang="en-US" dirty="0">
                <a:solidFill>
                  <a:schemeClr val="bg1"/>
                </a:solidFill>
              </a:rPr>
              <a:t>-security group. Open up the port 80 to redirect the traffic to the target group.</a:t>
            </a:r>
          </a:p>
          <a:p>
            <a:r>
              <a:rPr lang="en-US" dirty="0">
                <a:solidFill>
                  <a:schemeClr val="bg1"/>
                </a:solidFill>
              </a:rPr>
              <a:t>Target Group is with VPC that we created earlier , HTTP on port 80 and /health folder for health check.</a:t>
            </a:r>
          </a:p>
        </p:txBody>
      </p:sp>
    </p:spTree>
    <p:extLst>
      <p:ext uri="{BB962C8B-B14F-4D97-AF65-F5344CB8AC3E}">
        <p14:creationId xmlns:p14="http://schemas.microsoft.com/office/powerpoint/2010/main" val="23120665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C0694-9C5C-7377-1B54-B16FB5471DD0}"/>
              </a:ext>
            </a:extLst>
          </p:cNvPr>
          <p:cNvSpPr>
            <a:spLocks noGrp="1"/>
          </p:cNvSpPr>
          <p:nvPr>
            <p:ph type="title"/>
          </p:nvPr>
        </p:nvSpPr>
        <p:spPr/>
        <p:txBody>
          <a:bodyPr/>
          <a:lstStyle/>
          <a:p>
            <a:r>
              <a:rPr lang="en-US" b="1" i="1" u="sng" dirty="0">
                <a:solidFill>
                  <a:srgbClr val="7030A0"/>
                </a:solidFill>
                <a:latin typeface="Calibri"/>
                <a:ea typeface="Calibri"/>
                <a:cs typeface="Calibri"/>
              </a:rPr>
              <a:t>Launch Template</a:t>
            </a:r>
            <a:endParaRPr lang="en-US" dirty="0"/>
          </a:p>
        </p:txBody>
      </p:sp>
      <p:pic>
        <p:nvPicPr>
          <p:cNvPr id="5" name="Content Placeholder 4">
            <a:extLst>
              <a:ext uri="{FF2B5EF4-FFF2-40B4-BE49-F238E27FC236}">
                <a16:creationId xmlns:a16="http://schemas.microsoft.com/office/drawing/2014/main" id="{DD6EAB8F-D25C-AC58-230E-CB01C22E9FD8}"/>
              </a:ext>
            </a:extLst>
          </p:cNvPr>
          <p:cNvPicPr>
            <a:picLocks noGrp="1" noChangeAspect="1"/>
          </p:cNvPicPr>
          <p:nvPr>
            <p:ph idx="1"/>
          </p:nvPr>
        </p:nvPicPr>
        <p:blipFill>
          <a:blip r:embed="rId2"/>
          <a:stretch>
            <a:fillRect/>
          </a:stretch>
        </p:blipFill>
        <p:spPr>
          <a:xfrm>
            <a:off x="3855030" y="1816100"/>
            <a:ext cx="7739489" cy="4351338"/>
          </a:xfrm>
        </p:spPr>
      </p:pic>
      <p:sp>
        <p:nvSpPr>
          <p:cNvPr id="3" name="Google Shape;147;p15">
            <a:extLst>
              <a:ext uri="{FF2B5EF4-FFF2-40B4-BE49-F238E27FC236}">
                <a16:creationId xmlns:a16="http://schemas.microsoft.com/office/drawing/2014/main" id="{916D038D-1BAD-567F-D7B7-CC62192A87A8}"/>
              </a:ext>
            </a:extLst>
          </p:cNvPr>
          <p:cNvSpPr/>
          <p:nvPr/>
        </p:nvSpPr>
        <p:spPr>
          <a:xfrm>
            <a:off x="252779" y="1816100"/>
            <a:ext cx="3295650" cy="2679700"/>
          </a:xfrm>
          <a:custGeom>
            <a:avLst/>
            <a:gdLst/>
            <a:ahLst/>
            <a:cxnLst/>
            <a:rect l="l" t="t" r="r" b="b"/>
            <a:pathLst>
              <a:path w="4254023" h="4114800" extrusionOk="0">
                <a:moveTo>
                  <a:pt x="0" y="0"/>
                </a:moveTo>
                <a:lnTo>
                  <a:pt x="4254023" y="0"/>
                </a:lnTo>
                <a:lnTo>
                  <a:pt x="4254023" y="4114800"/>
                </a:lnTo>
                <a:lnTo>
                  <a:pt x="0" y="4114800"/>
                </a:lnTo>
                <a:lnTo>
                  <a:pt x="0" y="0"/>
                </a:lnTo>
                <a:close/>
              </a:path>
            </a:pathLst>
          </a:custGeom>
          <a:blipFill rotWithShape="1">
            <a:blip r:embed="rId3">
              <a:alphaModFix/>
            </a:blip>
            <a:stretch>
              <a:fillRect/>
            </a:stretch>
          </a:blipFill>
          <a:ln>
            <a:noFill/>
          </a:ln>
        </p:spPr>
        <p:txBody>
          <a:bodyPr/>
          <a:lstStyle/>
          <a:p>
            <a:r>
              <a:rPr lang="en-US" dirty="0"/>
              <a:t>   </a:t>
            </a:r>
            <a:endParaRPr lang="en-US" dirty="0">
              <a:solidFill>
                <a:schemeClr val="bg1"/>
              </a:solidFill>
            </a:endParaRPr>
          </a:p>
          <a:p>
            <a:r>
              <a:rPr lang="en-US" dirty="0">
                <a:solidFill>
                  <a:schemeClr val="bg1"/>
                </a:solidFill>
              </a:rPr>
              <a:t>Create a Launch Template with App Tier Image , t2.micro instance type, Private </a:t>
            </a:r>
            <a:r>
              <a:rPr lang="en-US" dirty="0" err="1">
                <a:solidFill>
                  <a:schemeClr val="bg1"/>
                </a:solidFill>
              </a:rPr>
              <a:t>intances</a:t>
            </a:r>
            <a:r>
              <a:rPr lang="en-US" dirty="0">
                <a:solidFill>
                  <a:schemeClr val="bg1"/>
                </a:solidFill>
              </a:rPr>
              <a:t> security Group and demo-ec2role.</a:t>
            </a:r>
          </a:p>
          <a:p>
            <a:endParaRPr lang="en-US" dirty="0">
              <a:solidFill>
                <a:schemeClr val="bg1"/>
              </a:solidFill>
            </a:endParaRPr>
          </a:p>
        </p:txBody>
      </p:sp>
    </p:spTree>
    <p:extLst>
      <p:ext uri="{BB962C8B-B14F-4D97-AF65-F5344CB8AC3E}">
        <p14:creationId xmlns:p14="http://schemas.microsoft.com/office/powerpoint/2010/main" val="17333630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7E332-632C-7947-4870-4C675F878A77}"/>
              </a:ext>
            </a:extLst>
          </p:cNvPr>
          <p:cNvSpPr>
            <a:spLocks noGrp="1"/>
          </p:cNvSpPr>
          <p:nvPr>
            <p:ph type="title"/>
          </p:nvPr>
        </p:nvSpPr>
        <p:spPr/>
        <p:txBody>
          <a:bodyPr/>
          <a:lstStyle/>
          <a:p>
            <a:r>
              <a:rPr lang="en-US" b="1" i="1" u="sng" dirty="0" err="1">
                <a:solidFill>
                  <a:srgbClr val="7030A0"/>
                </a:solidFill>
                <a:latin typeface="Calibri"/>
                <a:ea typeface="Calibri"/>
                <a:cs typeface="Calibri"/>
              </a:rPr>
              <a:t>AutoScaling</a:t>
            </a:r>
            <a:r>
              <a:rPr lang="en-US" b="1" i="1" u="sng" dirty="0">
                <a:solidFill>
                  <a:srgbClr val="7030A0"/>
                </a:solidFill>
                <a:latin typeface="Calibri"/>
                <a:ea typeface="Calibri"/>
                <a:cs typeface="Calibri"/>
              </a:rPr>
              <a:t> Group</a:t>
            </a:r>
            <a:endParaRPr lang="en-US" dirty="0"/>
          </a:p>
        </p:txBody>
      </p:sp>
      <p:pic>
        <p:nvPicPr>
          <p:cNvPr id="5" name="Content Placeholder 4">
            <a:extLst>
              <a:ext uri="{FF2B5EF4-FFF2-40B4-BE49-F238E27FC236}">
                <a16:creationId xmlns:a16="http://schemas.microsoft.com/office/drawing/2014/main" id="{C519DB70-00F8-242D-2535-673DC9C51A47}"/>
              </a:ext>
            </a:extLst>
          </p:cNvPr>
          <p:cNvPicPr>
            <a:picLocks noGrp="1" noChangeAspect="1"/>
          </p:cNvPicPr>
          <p:nvPr>
            <p:ph idx="1"/>
          </p:nvPr>
        </p:nvPicPr>
        <p:blipFill>
          <a:blip r:embed="rId2"/>
          <a:stretch>
            <a:fillRect/>
          </a:stretch>
        </p:blipFill>
        <p:spPr>
          <a:xfrm>
            <a:off x="3731205" y="1668462"/>
            <a:ext cx="7739489" cy="4351338"/>
          </a:xfrm>
        </p:spPr>
      </p:pic>
      <p:sp>
        <p:nvSpPr>
          <p:cNvPr id="3" name="Google Shape;147;p15">
            <a:extLst>
              <a:ext uri="{FF2B5EF4-FFF2-40B4-BE49-F238E27FC236}">
                <a16:creationId xmlns:a16="http://schemas.microsoft.com/office/drawing/2014/main" id="{A08B9642-789D-9CB0-20FB-2B443975FC2F}"/>
              </a:ext>
            </a:extLst>
          </p:cNvPr>
          <p:cNvSpPr/>
          <p:nvPr/>
        </p:nvSpPr>
        <p:spPr>
          <a:xfrm>
            <a:off x="252779" y="1816100"/>
            <a:ext cx="3295650" cy="2422525"/>
          </a:xfrm>
          <a:custGeom>
            <a:avLst/>
            <a:gdLst/>
            <a:ahLst/>
            <a:cxnLst/>
            <a:rect l="l" t="t" r="r" b="b"/>
            <a:pathLst>
              <a:path w="4254023" h="4114800" extrusionOk="0">
                <a:moveTo>
                  <a:pt x="0" y="0"/>
                </a:moveTo>
                <a:lnTo>
                  <a:pt x="4254023" y="0"/>
                </a:lnTo>
                <a:lnTo>
                  <a:pt x="4254023" y="4114800"/>
                </a:lnTo>
                <a:lnTo>
                  <a:pt x="0" y="4114800"/>
                </a:lnTo>
                <a:lnTo>
                  <a:pt x="0" y="0"/>
                </a:lnTo>
                <a:close/>
              </a:path>
            </a:pathLst>
          </a:custGeom>
          <a:blipFill rotWithShape="1">
            <a:blip r:embed="rId3">
              <a:alphaModFix/>
            </a:blip>
            <a:stretch>
              <a:fillRect/>
            </a:stretch>
          </a:blipFill>
          <a:ln>
            <a:noFill/>
          </a:ln>
        </p:spPr>
        <p:txBody>
          <a:bodyPr/>
          <a:lstStyle/>
          <a:p>
            <a:r>
              <a:rPr lang="en-US" dirty="0"/>
              <a:t>   </a:t>
            </a:r>
            <a:endParaRPr lang="en-US" dirty="0">
              <a:solidFill>
                <a:schemeClr val="bg1"/>
              </a:solidFill>
            </a:endParaRPr>
          </a:p>
          <a:p>
            <a:r>
              <a:rPr lang="en-US" dirty="0">
                <a:solidFill>
                  <a:schemeClr val="bg1"/>
                </a:solidFill>
              </a:rPr>
              <a:t>Create a </a:t>
            </a:r>
            <a:r>
              <a:rPr lang="en-US" dirty="0" err="1">
                <a:solidFill>
                  <a:schemeClr val="bg1"/>
                </a:solidFill>
              </a:rPr>
              <a:t>AutoScaling</a:t>
            </a:r>
            <a:r>
              <a:rPr lang="en-US" dirty="0">
                <a:solidFill>
                  <a:schemeClr val="bg1"/>
                </a:solidFill>
              </a:rPr>
              <a:t> group with </a:t>
            </a:r>
            <a:r>
              <a:rPr lang="en-US" dirty="0" err="1">
                <a:solidFill>
                  <a:schemeClr val="bg1"/>
                </a:solidFill>
              </a:rPr>
              <a:t>WebTier</a:t>
            </a:r>
            <a:r>
              <a:rPr lang="en-US" dirty="0">
                <a:solidFill>
                  <a:schemeClr val="bg1"/>
                </a:solidFill>
              </a:rPr>
              <a:t> Launch template with desired capacity of 2, Maximum of 2 instances.</a:t>
            </a:r>
          </a:p>
          <a:p>
            <a:endParaRPr lang="en-US" dirty="0">
              <a:solidFill>
                <a:schemeClr val="bg1"/>
              </a:solidFill>
            </a:endParaRPr>
          </a:p>
        </p:txBody>
      </p:sp>
    </p:spTree>
    <p:extLst>
      <p:ext uri="{BB962C8B-B14F-4D97-AF65-F5344CB8AC3E}">
        <p14:creationId xmlns:p14="http://schemas.microsoft.com/office/powerpoint/2010/main" val="7538460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05864-2CCD-E42A-3001-F5567F6028E0}"/>
              </a:ext>
            </a:extLst>
          </p:cNvPr>
          <p:cNvSpPr>
            <a:spLocks noGrp="1"/>
          </p:cNvSpPr>
          <p:nvPr>
            <p:ph type="title"/>
          </p:nvPr>
        </p:nvSpPr>
        <p:spPr/>
        <p:txBody>
          <a:bodyPr/>
          <a:lstStyle/>
          <a:p>
            <a:pPr algn="ctr">
              <a:lnSpc>
                <a:spcPct val="120002"/>
              </a:lnSpc>
            </a:pPr>
            <a:r>
              <a:rPr lang="en-US" sz="5400" dirty="0">
                <a:solidFill>
                  <a:srgbClr val="ED5B2E"/>
                </a:solidFill>
                <a:latin typeface="Caveat Brush"/>
                <a:ea typeface="+mn-ea"/>
                <a:cs typeface="+mn-cs"/>
              </a:rPr>
              <a:t>AWS 3-TIER WEB APP DEMO Home Page</a:t>
            </a:r>
          </a:p>
        </p:txBody>
      </p:sp>
      <p:pic>
        <p:nvPicPr>
          <p:cNvPr id="5" name="Content Placeholder 4">
            <a:extLst>
              <a:ext uri="{FF2B5EF4-FFF2-40B4-BE49-F238E27FC236}">
                <a16:creationId xmlns:a16="http://schemas.microsoft.com/office/drawing/2014/main" id="{33748B83-19E0-F63E-DBB9-0B6010CDE442}"/>
              </a:ext>
            </a:extLst>
          </p:cNvPr>
          <p:cNvPicPr>
            <a:picLocks noGrp="1" noChangeAspect="1"/>
          </p:cNvPicPr>
          <p:nvPr>
            <p:ph idx="1"/>
          </p:nvPr>
        </p:nvPicPr>
        <p:blipFill>
          <a:blip r:embed="rId2"/>
          <a:stretch>
            <a:fillRect/>
          </a:stretch>
        </p:blipFill>
        <p:spPr>
          <a:xfrm>
            <a:off x="2226255" y="1825625"/>
            <a:ext cx="7739489" cy="4351338"/>
          </a:xfrm>
        </p:spPr>
      </p:pic>
    </p:spTree>
    <p:extLst>
      <p:ext uri="{BB962C8B-B14F-4D97-AF65-F5344CB8AC3E}">
        <p14:creationId xmlns:p14="http://schemas.microsoft.com/office/powerpoint/2010/main" val="12995900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91E66-8B22-D275-E90A-78B7303EA985}"/>
              </a:ext>
            </a:extLst>
          </p:cNvPr>
          <p:cNvSpPr>
            <a:spLocks noGrp="1"/>
          </p:cNvSpPr>
          <p:nvPr>
            <p:ph type="title"/>
          </p:nvPr>
        </p:nvSpPr>
        <p:spPr/>
        <p:txBody>
          <a:bodyPr/>
          <a:lstStyle/>
          <a:p>
            <a:r>
              <a:rPr lang="en-US" sz="5400" dirty="0">
                <a:solidFill>
                  <a:srgbClr val="ED5B2E"/>
                </a:solidFill>
                <a:latin typeface="Caveat Brush"/>
                <a:ea typeface="+mn-ea"/>
                <a:cs typeface="+mn-cs"/>
              </a:rPr>
              <a:t>Database Demo Page</a:t>
            </a:r>
          </a:p>
        </p:txBody>
      </p:sp>
      <p:pic>
        <p:nvPicPr>
          <p:cNvPr id="5" name="Content Placeholder 4">
            <a:extLst>
              <a:ext uri="{FF2B5EF4-FFF2-40B4-BE49-F238E27FC236}">
                <a16:creationId xmlns:a16="http://schemas.microsoft.com/office/drawing/2014/main" id="{14EEC63A-9BD4-E6DD-93B4-F73348BBA716}"/>
              </a:ext>
            </a:extLst>
          </p:cNvPr>
          <p:cNvPicPr>
            <a:picLocks noGrp="1" noChangeAspect="1"/>
          </p:cNvPicPr>
          <p:nvPr>
            <p:ph idx="1"/>
          </p:nvPr>
        </p:nvPicPr>
        <p:blipFill>
          <a:blip r:embed="rId2"/>
          <a:stretch>
            <a:fillRect/>
          </a:stretch>
        </p:blipFill>
        <p:spPr>
          <a:xfrm>
            <a:off x="2226255" y="1825625"/>
            <a:ext cx="7739489" cy="4351338"/>
          </a:xfrm>
        </p:spPr>
      </p:pic>
    </p:spTree>
    <p:extLst>
      <p:ext uri="{BB962C8B-B14F-4D97-AF65-F5344CB8AC3E}">
        <p14:creationId xmlns:p14="http://schemas.microsoft.com/office/powerpoint/2010/main" val="17094663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F638B-AF4C-C5EF-8497-67CCA0CAB909}"/>
              </a:ext>
            </a:extLst>
          </p:cNvPr>
          <p:cNvSpPr>
            <a:spLocks noGrp="1"/>
          </p:cNvSpPr>
          <p:nvPr>
            <p:ph type="title"/>
          </p:nvPr>
        </p:nvSpPr>
        <p:spPr/>
        <p:txBody>
          <a:bodyPr/>
          <a:lstStyle/>
          <a:p>
            <a:r>
              <a:rPr lang="en-US" sz="5400" dirty="0">
                <a:solidFill>
                  <a:srgbClr val="ED5B2E"/>
                </a:solidFill>
                <a:latin typeface="Caveat Brush"/>
                <a:ea typeface="+mn-ea"/>
                <a:cs typeface="+mn-cs"/>
              </a:rPr>
              <a:t>Adding record to the database</a:t>
            </a:r>
          </a:p>
        </p:txBody>
      </p:sp>
      <p:pic>
        <p:nvPicPr>
          <p:cNvPr id="5" name="Content Placeholder 4">
            <a:extLst>
              <a:ext uri="{FF2B5EF4-FFF2-40B4-BE49-F238E27FC236}">
                <a16:creationId xmlns:a16="http://schemas.microsoft.com/office/drawing/2014/main" id="{9F8BC7B2-3278-491F-9BB8-BAB322B48A5E}"/>
              </a:ext>
            </a:extLst>
          </p:cNvPr>
          <p:cNvPicPr>
            <a:picLocks noGrp="1" noChangeAspect="1"/>
          </p:cNvPicPr>
          <p:nvPr>
            <p:ph idx="1"/>
          </p:nvPr>
        </p:nvPicPr>
        <p:blipFill>
          <a:blip r:embed="rId2"/>
          <a:stretch>
            <a:fillRect/>
          </a:stretch>
        </p:blipFill>
        <p:spPr>
          <a:xfrm>
            <a:off x="2226255" y="1825625"/>
            <a:ext cx="7739489" cy="4351338"/>
          </a:xfrm>
        </p:spPr>
      </p:pic>
    </p:spTree>
    <p:extLst>
      <p:ext uri="{BB962C8B-B14F-4D97-AF65-F5344CB8AC3E}">
        <p14:creationId xmlns:p14="http://schemas.microsoft.com/office/powerpoint/2010/main" val="15147418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223D3-3656-1419-FA20-EB47BB95F37F}"/>
              </a:ext>
            </a:extLst>
          </p:cNvPr>
          <p:cNvSpPr>
            <a:spLocks noGrp="1"/>
          </p:cNvSpPr>
          <p:nvPr>
            <p:ph type="title"/>
          </p:nvPr>
        </p:nvSpPr>
        <p:spPr/>
        <p:txBody>
          <a:bodyPr/>
          <a:lstStyle/>
          <a:p>
            <a:r>
              <a:rPr lang="en-US" sz="4400" dirty="0">
                <a:solidFill>
                  <a:srgbClr val="ED5B2E"/>
                </a:solidFill>
                <a:latin typeface="Caveat Brush"/>
                <a:ea typeface="+mn-ea"/>
                <a:cs typeface="+mn-cs"/>
              </a:rPr>
              <a:t>Record added to the database</a:t>
            </a:r>
            <a:endParaRPr lang="en-US" dirty="0"/>
          </a:p>
        </p:txBody>
      </p:sp>
      <p:pic>
        <p:nvPicPr>
          <p:cNvPr id="5" name="Content Placeholder 4" descr="A screenshot of a computer&#10;&#10;Description automatically generated">
            <a:extLst>
              <a:ext uri="{FF2B5EF4-FFF2-40B4-BE49-F238E27FC236}">
                <a16:creationId xmlns:a16="http://schemas.microsoft.com/office/drawing/2014/main" id="{BDF0C049-4B50-5132-FC0C-3F66D2AC56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6255" y="1825625"/>
            <a:ext cx="7739489" cy="4351338"/>
          </a:xfrm>
        </p:spPr>
      </p:pic>
    </p:spTree>
    <p:extLst>
      <p:ext uri="{BB962C8B-B14F-4D97-AF65-F5344CB8AC3E}">
        <p14:creationId xmlns:p14="http://schemas.microsoft.com/office/powerpoint/2010/main" val="23622329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F9C86-8B25-9613-318A-D9D3811507C3}"/>
              </a:ext>
            </a:extLst>
          </p:cNvPr>
          <p:cNvSpPr>
            <a:spLocks noGrp="1"/>
          </p:cNvSpPr>
          <p:nvPr>
            <p:ph type="title"/>
          </p:nvPr>
        </p:nvSpPr>
        <p:spPr/>
        <p:txBody>
          <a:bodyPr/>
          <a:lstStyle/>
          <a:p>
            <a:r>
              <a:rPr lang="en-US" dirty="0">
                <a:solidFill>
                  <a:srgbClr val="ED5B2E"/>
                </a:solidFill>
                <a:latin typeface="Caveat Brush"/>
                <a:ea typeface="+mn-ea"/>
                <a:cs typeface="+mn-cs"/>
              </a:rPr>
              <a:t>Delete the records in the database</a:t>
            </a:r>
          </a:p>
        </p:txBody>
      </p:sp>
      <p:pic>
        <p:nvPicPr>
          <p:cNvPr id="5" name="Content Placeholder 4">
            <a:extLst>
              <a:ext uri="{FF2B5EF4-FFF2-40B4-BE49-F238E27FC236}">
                <a16:creationId xmlns:a16="http://schemas.microsoft.com/office/drawing/2014/main" id="{78B4A113-3C59-C174-7B97-C852917A3D27}"/>
              </a:ext>
            </a:extLst>
          </p:cNvPr>
          <p:cNvPicPr>
            <a:picLocks noGrp="1" noChangeAspect="1"/>
          </p:cNvPicPr>
          <p:nvPr>
            <p:ph idx="1"/>
          </p:nvPr>
        </p:nvPicPr>
        <p:blipFill>
          <a:blip r:embed="rId2"/>
          <a:stretch>
            <a:fillRect/>
          </a:stretch>
        </p:blipFill>
        <p:spPr>
          <a:xfrm>
            <a:off x="2226255" y="1825625"/>
            <a:ext cx="7739489" cy="4351338"/>
          </a:xfrm>
        </p:spPr>
      </p:pic>
    </p:spTree>
    <p:extLst>
      <p:ext uri="{BB962C8B-B14F-4D97-AF65-F5344CB8AC3E}">
        <p14:creationId xmlns:p14="http://schemas.microsoft.com/office/powerpoint/2010/main" val="3157504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6DBE6-FC48-31EE-AB79-FFDFB2CF4C18}"/>
              </a:ext>
            </a:extLst>
          </p:cNvPr>
          <p:cNvSpPr>
            <a:spLocks noGrp="1"/>
          </p:cNvSpPr>
          <p:nvPr>
            <p:ph type="title"/>
          </p:nvPr>
        </p:nvSpPr>
        <p:spPr>
          <a:xfrm>
            <a:off x="838200" y="365125"/>
            <a:ext cx="10515600" cy="1117311"/>
          </a:xfrm>
        </p:spPr>
        <p:txBody>
          <a:bodyPr>
            <a:normAutofit fontScale="90000"/>
          </a:bodyPr>
          <a:lstStyle/>
          <a:p>
            <a:r>
              <a:rPr lang="en-US" b="1" i="1" u="sng" dirty="0">
                <a:solidFill>
                  <a:srgbClr val="7030A0"/>
                </a:solidFill>
                <a:latin typeface="Calibri"/>
                <a:ea typeface="Calibri"/>
                <a:cs typeface="Calibri"/>
                <a:sym typeface="Calibri"/>
              </a:rPr>
              <a:t>IAM EC2 instance role </a:t>
            </a:r>
            <a:br>
              <a:rPr lang="en-US" b="1" i="1" u="sng" dirty="0">
                <a:solidFill>
                  <a:srgbClr val="7030A0"/>
                </a:solidFill>
                <a:latin typeface="Calibri"/>
                <a:ea typeface="Calibri"/>
                <a:cs typeface="Calibri"/>
                <a:sym typeface="Calibri"/>
              </a:rPr>
            </a:br>
            <a:r>
              <a:rPr lang="en-US" sz="2200" b="1" dirty="0">
                <a:solidFill>
                  <a:srgbClr val="92D050"/>
                </a:solidFill>
                <a:latin typeface="Calibri"/>
                <a:ea typeface="Calibri"/>
                <a:cs typeface="Calibri"/>
                <a:sym typeface="Calibri"/>
              </a:rPr>
              <a:t>permissions: AWSS3ReadOnlyAccess, </a:t>
            </a:r>
            <a:r>
              <a:rPr lang="en-US" sz="2200" b="1" dirty="0" err="1">
                <a:solidFill>
                  <a:srgbClr val="92D050"/>
                </a:solidFill>
                <a:latin typeface="Calibri"/>
                <a:ea typeface="Calibri"/>
                <a:cs typeface="Calibri"/>
                <a:sym typeface="Calibri"/>
              </a:rPr>
              <a:t>AmazonSSMManagedInstanceCore</a:t>
            </a:r>
            <a:r>
              <a:rPr lang="en-US" sz="2200" b="1" dirty="0">
                <a:solidFill>
                  <a:srgbClr val="92D050"/>
                </a:solidFill>
                <a:latin typeface="Calibri"/>
                <a:ea typeface="Calibri"/>
                <a:cs typeface="Calibri"/>
                <a:sym typeface="Calibri"/>
              </a:rPr>
              <a:t> </a:t>
            </a:r>
            <a:r>
              <a:rPr lang="en-US" b="1" i="1" u="sng" dirty="0">
                <a:solidFill>
                  <a:srgbClr val="92D050"/>
                </a:solidFill>
                <a:latin typeface="Calibri"/>
                <a:ea typeface="Calibri"/>
                <a:cs typeface="Calibri"/>
                <a:sym typeface="Calibri"/>
              </a:rPr>
              <a:t> </a:t>
            </a:r>
            <a:endParaRPr lang="en-US" dirty="0">
              <a:solidFill>
                <a:srgbClr val="92D050"/>
              </a:solidFill>
            </a:endParaRPr>
          </a:p>
        </p:txBody>
      </p:sp>
      <p:sp>
        <p:nvSpPr>
          <p:cNvPr id="3" name="Content Placeholder 2">
            <a:extLst>
              <a:ext uri="{FF2B5EF4-FFF2-40B4-BE49-F238E27FC236}">
                <a16:creationId xmlns:a16="http://schemas.microsoft.com/office/drawing/2014/main" id="{12A94E75-E413-7CC7-713F-7E1E59F90F6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61519FF-8626-CF32-5874-20B2C9A4E90C}"/>
              </a:ext>
            </a:extLst>
          </p:cNvPr>
          <p:cNvPicPr>
            <a:picLocks noChangeAspect="1"/>
          </p:cNvPicPr>
          <p:nvPr/>
        </p:nvPicPr>
        <p:blipFill>
          <a:blip r:embed="rId2"/>
          <a:stretch>
            <a:fillRect/>
          </a:stretch>
        </p:blipFill>
        <p:spPr>
          <a:xfrm>
            <a:off x="637309" y="1825626"/>
            <a:ext cx="11194474" cy="4866120"/>
          </a:xfrm>
          <a:prstGeom prst="rect">
            <a:avLst/>
          </a:prstGeom>
        </p:spPr>
      </p:pic>
    </p:spTree>
    <p:extLst>
      <p:ext uri="{BB962C8B-B14F-4D97-AF65-F5344CB8AC3E}">
        <p14:creationId xmlns:p14="http://schemas.microsoft.com/office/powerpoint/2010/main" val="2704967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A7B7D-0102-91CA-0ABC-800F800BF7D2}"/>
            </a:ext>
          </a:extLst>
        </p:cNvPr>
        <p:cNvGrpSpPr/>
        <p:nvPr/>
      </p:nvGrpSpPr>
      <p:grpSpPr>
        <a:xfrm>
          <a:off x="0" y="0"/>
          <a:ext cx="0" cy="0"/>
          <a:chOff x="0" y="0"/>
          <a:chExt cx="0" cy="0"/>
        </a:xfrm>
      </p:grpSpPr>
      <p:pic>
        <p:nvPicPr>
          <p:cNvPr id="2" name="Google Shape;100;p13">
            <a:extLst>
              <a:ext uri="{FF2B5EF4-FFF2-40B4-BE49-F238E27FC236}">
                <a16:creationId xmlns:a16="http://schemas.microsoft.com/office/drawing/2014/main" id="{8EC13762-94E2-4537-804C-24D50594FE1B}"/>
              </a:ext>
            </a:extLst>
          </p:cNvPr>
          <p:cNvPicPr preferRelativeResize="0"/>
          <p:nvPr/>
        </p:nvPicPr>
        <p:blipFill rotWithShape="1">
          <a:blip r:embed="rId2">
            <a:alphaModFix/>
          </a:blip>
          <a:srcRect l="66774" t="21439"/>
          <a:stretch/>
        </p:blipFill>
        <p:spPr>
          <a:xfrm>
            <a:off x="6739664" y="1801090"/>
            <a:ext cx="5189100" cy="4918365"/>
          </a:xfrm>
          <a:prstGeom prst="rect">
            <a:avLst/>
          </a:prstGeom>
          <a:noFill/>
          <a:ln>
            <a:noFill/>
          </a:ln>
        </p:spPr>
      </p:pic>
      <p:grpSp>
        <p:nvGrpSpPr>
          <p:cNvPr id="3" name="Google Shape;95;p13">
            <a:extLst>
              <a:ext uri="{FF2B5EF4-FFF2-40B4-BE49-F238E27FC236}">
                <a16:creationId xmlns:a16="http://schemas.microsoft.com/office/drawing/2014/main" id="{01F3E535-904D-F65C-5CCB-B0CAB56C90EB}"/>
              </a:ext>
            </a:extLst>
          </p:cNvPr>
          <p:cNvGrpSpPr/>
          <p:nvPr/>
        </p:nvGrpSpPr>
        <p:grpSpPr>
          <a:xfrm>
            <a:off x="604587" y="1066644"/>
            <a:ext cx="6378105" cy="5098473"/>
            <a:chOff x="0" y="0"/>
            <a:chExt cx="1679819" cy="1342799"/>
          </a:xfrm>
        </p:grpSpPr>
        <p:sp>
          <p:nvSpPr>
            <p:cNvPr id="4" name="Google Shape;96;p13">
              <a:extLst>
                <a:ext uri="{FF2B5EF4-FFF2-40B4-BE49-F238E27FC236}">
                  <a16:creationId xmlns:a16="http://schemas.microsoft.com/office/drawing/2014/main" id="{64A25BE9-4035-0238-8A12-5DBC87B55EAF}"/>
                </a:ext>
              </a:extLst>
            </p:cNvPr>
            <p:cNvSpPr/>
            <p:nvPr/>
          </p:nvSpPr>
          <p:spPr>
            <a:xfrm>
              <a:off x="0" y="0"/>
              <a:ext cx="1615812" cy="222390"/>
            </a:xfrm>
            <a:custGeom>
              <a:avLst/>
              <a:gdLst/>
              <a:ahLst/>
              <a:cxnLst/>
              <a:rect l="l" t="t" r="r" b="b"/>
              <a:pathLst>
                <a:path w="1615812" h="222390" extrusionOk="0">
                  <a:moveTo>
                    <a:pt x="64358" y="0"/>
                  </a:moveTo>
                  <a:lnTo>
                    <a:pt x="1551454" y="0"/>
                  </a:lnTo>
                  <a:cubicBezTo>
                    <a:pt x="1568522" y="0"/>
                    <a:pt x="1584892" y="6781"/>
                    <a:pt x="1596962" y="18850"/>
                  </a:cubicBezTo>
                  <a:cubicBezTo>
                    <a:pt x="1609031" y="30919"/>
                    <a:pt x="1615812" y="47289"/>
                    <a:pt x="1615812" y="64358"/>
                  </a:cubicBezTo>
                  <a:lnTo>
                    <a:pt x="1615812" y="158033"/>
                  </a:lnTo>
                  <a:cubicBezTo>
                    <a:pt x="1615812" y="193576"/>
                    <a:pt x="1586998" y="222390"/>
                    <a:pt x="1551454" y="222390"/>
                  </a:cubicBezTo>
                  <a:lnTo>
                    <a:pt x="64358" y="222390"/>
                  </a:lnTo>
                  <a:cubicBezTo>
                    <a:pt x="47289" y="222390"/>
                    <a:pt x="30919" y="215610"/>
                    <a:pt x="18850" y="203540"/>
                  </a:cubicBezTo>
                  <a:cubicBezTo>
                    <a:pt x="6781" y="191471"/>
                    <a:pt x="0" y="175101"/>
                    <a:pt x="0" y="158033"/>
                  </a:cubicBezTo>
                  <a:lnTo>
                    <a:pt x="0" y="64358"/>
                  </a:lnTo>
                  <a:cubicBezTo>
                    <a:pt x="0" y="47289"/>
                    <a:pt x="6781" y="30919"/>
                    <a:pt x="18850" y="18850"/>
                  </a:cubicBezTo>
                  <a:cubicBezTo>
                    <a:pt x="30919" y="6781"/>
                    <a:pt x="47289" y="0"/>
                    <a:pt x="64358" y="0"/>
                  </a:cubicBezTo>
                  <a:close/>
                </a:path>
              </a:pathLst>
            </a:custGeom>
            <a:solidFill>
              <a:srgbClr val="3090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bg1"/>
                  </a:solidFill>
                </a:rPr>
                <a:t>Part 1 : Networking and Security</a:t>
              </a:r>
              <a:endParaRPr dirty="0"/>
            </a:p>
          </p:txBody>
        </p:sp>
        <p:sp>
          <p:nvSpPr>
            <p:cNvPr id="5" name="Google Shape;97;p13">
              <a:extLst>
                <a:ext uri="{FF2B5EF4-FFF2-40B4-BE49-F238E27FC236}">
                  <a16:creationId xmlns:a16="http://schemas.microsoft.com/office/drawing/2014/main" id="{468896C8-5A17-2A56-D4AD-7BC183798B1E}"/>
                </a:ext>
              </a:extLst>
            </p:cNvPr>
            <p:cNvSpPr txBox="1"/>
            <p:nvPr/>
          </p:nvSpPr>
          <p:spPr>
            <a:xfrm>
              <a:off x="0" y="47435"/>
              <a:ext cx="1679819" cy="1295364"/>
            </a:xfrm>
            <a:prstGeom prst="rect">
              <a:avLst/>
            </a:prstGeom>
            <a:noFill/>
            <a:ln>
              <a:noFill/>
            </a:ln>
          </p:spPr>
          <p:txBody>
            <a:bodyPr spcFirstLastPara="1" wrap="square" lIns="50800" tIns="50800" rIns="50800" bIns="50800" anchor="ctr" anchorCtr="0">
              <a:noAutofit/>
            </a:bodyPr>
            <a:lstStyle/>
            <a:p>
              <a:pPr marL="285750" marR="0" lvl="0" indent="-285750" rtl="0">
                <a:lnSpc>
                  <a:spcPct val="173333"/>
                </a:lnSpc>
                <a:spcBef>
                  <a:spcPts val="0"/>
                </a:spcBef>
                <a:spcAft>
                  <a:spcPts val="0"/>
                </a:spcAft>
                <a:buFont typeface="Wingdings" panose="05000000000000000000" pitchFamily="2" charset="2"/>
                <a:buChar char="Ø"/>
              </a:pPr>
              <a:r>
                <a:rPr lang="en-US" dirty="0">
                  <a:solidFill>
                    <a:schemeClr val="dk1"/>
                  </a:solidFill>
                  <a:latin typeface="Calibri"/>
                  <a:ea typeface="Calibri"/>
                  <a:cs typeface="Calibri"/>
                  <a:sym typeface="Calibri"/>
                </a:rPr>
                <a:t>VPC and Subnets</a:t>
              </a:r>
            </a:p>
            <a:p>
              <a:pPr marL="285750" marR="0" lvl="0" indent="-285750" rtl="0">
                <a:lnSpc>
                  <a:spcPct val="173333"/>
                </a:lnSpc>
                <a:spcBef>
                  <a:spcPts val="0"/>
                </a:spcBef>
                <a:spcAft>
                  <a:spcPts val="0"/>
                </a:spcAft>
                <a:buFont typeface="Wingdings" panose="05000000000000000000" pitchFamily="2" charset="2"/>
                <a:buChar char="Ø"/>
              </a:pPr>
              <a:r>
                <a:rPr lang="en-US" dirty="0">
                  <a:solidFill>
                    <a:schemeClr val="dk1"/>
                  </a:solidFill>
                  <a:latin typeface="Calibri"/>
                  <a:ea typeface="Calibri"/>
                  <a:cs typeface="Calibri"/>
                  <a:sym typeface="Calibri"/>
                </a:rPr>
                <a:t>Internet Connectivity</a:t>
              </a:r>
            </a:p>
            <a:p>
              <a:pPr marL="285750" marR="0" lvl="0" indent="-285750" rtl="0">
                <a:lnSpc>
                  <a:spcPct val="173333"/>
                </a:lnSpc>
                <a:spcBef>
                  <a:spcPts val="0"/>
                </a:spcBef>
                <a:spcAft>
                  <a:spcPts val="0"/>
                </a:spcAft>
                <a:buFont typeface="Wingdings" panose="05000000000000000000" pitchFamily="2" charset="2"/>
                <a:buChar char="Ø"/>
              </a:pPr>
              <a:r>
                <a:rPr lang="en-US" dirty="0">
                  <a:solidFill>
                    <a:schemeClr val="dk1"/>
                  </a:solidFill>
                  <a:latin typeface="Calibri"/>
                  <a:ea typeface="Calibri"/>
                  <a:cs typeface="Calibri"/>
                  <a:sym typeface="Calibri"/>
                </a:rPr>
                <a:t>Routing Configuration</a:t>
              </a:r>
            </a:p>
            <a:p>
              <a:pPr marL="285750" marR="0" lvl="0" indent="-285750" rtl="0">
                <a:lnSpc>
                  <a:spcPct val="173333"/>
                </a:lnSpc>
                <a:spcBef>
                  <a:spcPts val="0"/>
                </a:spcBef>
                <a:spcAft>
                  <a:spcPts val="0"/>
                </a:spcAft>
                <a:buFont typeface="Wingdings" panose="05000000000000000000" pitchFamily="2" charset="2"/>
                <a:buChar char="Ø"/>
              </a:pPr>
              <a:r>
                <a:rPr lang="en-US" dirty="0">
                  <a:solidFill>
                    <a:schemeClr val="dk1"/>
                  </a:solidFill>
                  <a:latin typeface="Calibri"/>
                  <a:ea typeface="Calibri"/>
                  <a:cs typeface="Calibri"/>
                  <a:sym typeface="Calibri"/>
                </a:rPr>
                <a:t>Security Groups</a:t>
              </a:r>
            </a:p>
            <a:p>
              <a:pPr marL="0" marR="0" lvl="0" indent="0" rtl="0">
                <a:lnSpc>
                  <a:spcPct val="173333"/>
                </a:lnSpc>
                <a:spcBef>
                  <a:spcPts val="0"/>
                </a:spcBef>
                <a:spcAft>
                  <a:spcPts val="0"/>
                </a:spcAft>
                <a:buNone/>
              </a:pPr>
              <a:r>
                <a:rPr lang="en-US" sz="1800" b="0" i="0" u="none" strike="noStrike" cap="none" dirty="0">
                  <a:solidFill>
                    <a:schemeClr val="accent2"/>
                  </a:solidFill>
                  <a:latin typeface="Calibri"/>
                  <a:ea typeface="Calibri"/>
                  <a:cs typeface="Calibri"/>
                  <a:sym typeface="Calibri"/>
                </a:rPr>
                <a:t>In this section we will </a:t>
              </a:r>
              <a:r>
                <a:rPr lang="en-US" dirty="0">
                  <a:solidFill>
                    <a:schemeClr val="accent2"/>
                  </a:solidFill>
                  <a:latin typeface="Calibri"/>
                  <a:ea typeface="Calibri"/>
                  <a:cs typeface="Calibri"/>
                  <a:sym typeface="Calibri"/>
                </a:rPr>
                <a:t>be building out the VPC networking components as well as security groups that will add a layer of protection around our EC2 instances, Aurora Databases and Elastic load balancers.</a:t>
              </a:r>
              <a:endParaRPr lang="en-US" sz="1800" b="0" i="0" u="none" strike="noStrike" cap="none" dirty="0">
                <a:solidFill>
                  <a:schemeClr val="accent2"/>
                </a:solidFill>
                <a:latin typeface="Calibri"/>
                <a:ea typeface="Calibri"/>
                <a:cs typeface="Calibri"/>
                <a:sym typeface="Calibri"/>
              </a:endParaRPr>
            </a:p>
          </p:txBody>
        </p:sp>
      </p:grpSp>
    </p:spTree>
    <p:extLst>
      <p:ext uri="{BB962C8B-B14F-4D97-AF65-F5344CB8AC3E}">
        <p14:creationId xmlns:p14="http://schemas.microsoft.com/office/powerpoint/2010/main" val="3860774814"/>
      </p:ext>
    </p:extLst>
  </p:cSld>
  <p:clrMapOvr>
    <a:masterClrMapping/>
  </p:clrMapOvr>
  <mc:AlternateContent xmlns:mc="http://schemas.openxmlformats.org/markup-compatibility/2006" xmlns:p14="http://schemas.microsoft.com/office/powerpoint/2010/main">
    <mc:Choice Requires="p14">
      <p:transition spd="slow" p14:dur="2000" advTm="4266"/>
    </mc:Choice>
    <mc:Fallback xmlns="">
      <p:transition spd="slow" advTm="426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F9242-1077-7B48-1343-00D1DCB7464A}"/>
              </a:ext>
            </a:extLst>
          </p:cNvPr>
          <p:cNvSpPr>
            <a:spLocks noGrp="1"/>
          </p:cNvSpPr>
          <p:nvPr>
            <p:ph type="title"/>
          </p:nvPr>
        </p:nvSpPr>
        <p:spPr/>
        <p:txBody>
          <a:bodyPr>
            <a:normAutofit/>
          </a:bodyPr>
          <a:lstStyle/>
          <a:p>
            <a:r>
              <a:rPr lang="en-US" b="1" i="1" u="sng" dirty="0">
                <a:solidFill>
                  <a:srgbClr val="7030A0"/>
                </a:solidFill>
                <a:latin typeface="Calibri"/>
                <a:ea typeface="Calibri"/>
                <a:cs typeface="Calibri"/>
                <a:sym typeface="Calibri"/>
              </a:rPr>
              <a:t>Virtual Private Cloud </a:t>
            </a:r>
            <a:br>
              <a:rPr lang="en-US" b="1" i="1" u="sng" dirty="0">
                <a:solidFill>
                  <a:srgbClr val="7030A0"/>
                </a:solidFill>
                <a:latin typeface="Calibri"/>
                <a:ea typeface="Calibri"/>
                <a:cs typeface="Calibri"/>
                <a:sym typeface="Calibri"/>
              </a:rPr>
            </a:br>
            <a:r>
              <a:rPr lang="en-US" sz="4400" b="1" dirty="0">
                <a:solidFill>
                  <a:srgbClr val="92D050"/>
                </a:solidFill>
                <a:latin typeface="Calibri"/>
                <a:ea typeface="Calibri"/>
                <a:cs typeface="Calibri"/>
                <a:sym typeface="Calibri"/>
              </a:rPr>
              <a:t>IPV4 CIDR : 10.0.0.0/16, Region : us-east-1</a:t>
            </a:r>
            <a:endParaRPr lang="en-US" dirty="0"/>
          </a:p>
        </p:txBody>
      </p:sp>
      <p:pic>
        <p:nvPicPr>
          <p:cNvPr id="9" name="Content Placeholder 8">
            <a:extLst>
              <a:ext uri="{FF2B5EF4-FFF2-40B4-BE49-F238E27FC236}">
                <a16:creationId xmlns:a16="http://schemas.microsoft.com/office/drawing/2014/main" id="{6D9D6FB1-6E34-C0A4-8D22-9975451FADC0}"/>
              </a:ext>
            </a:extLst>
          </p:cNvPr>
          <p:cNvPicPr>
            <a:picLocks noGrp="1" noChangeAspect="1"/>
          </p:cNvPicPr>
          <p:nvPr>
            <p:ph idx="1"/>
          </p:nvPr>
        </p:nvPicPr>
        <p:blipFill>
          <a:blip r:embed="rId2"/>
          <a:stretch>
            <a:fillRect/>
          </a:stretch>
        </p:blipFill>
        <p:spPr>
          <a:xfrm>
            <a:off x="2226255" y="1825625"/>
            <a:ext cx="7739489" cy="4351338"/>
          </a:xfrm>
        </p:spPr>
      </p:pic>
    </p:spTree>
    <p:extLst>
      <p:ext uri="{BB962C8B-B14F-4D97-AF65-F5344CB8AC3E}">
        <p14:creationId xmlns:p14="http://schemas.microsoft.com/office/powerpoint/2010/main" val="18012312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B0666-6BC5-47B7-507E-EEEBF815C87B}"/>
              </a:ext>
            </a:extLst>
          </p:cNvPr>
          <p:cNvSpPr>
            <a:spLocks noGrp="1"/>
          </p:cNvSpPr>
          <p:nvPr>
            <p:ph type="title"/>
          </p:nvPr>
        </p:nvSpPr>
        <p:spPr/>
        <p:txBody>
          <a:bodyPr/>
          <a:lstStyle/>
          <a:p>
            <a:r>
              <a:rPr lang="en-US" b="1" i="1" dirty="0">
                <a:solidFill>
                  <a:srgbClr val="92D050"/>
                </a:solidFill>
              </a:rPr>
              <a:t>Six Subnets in the VPC spread across 2 Availability Zones(us-east-1a, us-east-1b)</a:t>
            </a:r>
          </a:p>
        </p:txBody>
      </p:sp>
      <p:pic>
        <p:nvPicPr>
          <p:cNvPr id="5" name="Content Placeholder 4">
            <a:extLst>
              <a:ext uri="{FF2B5EF4-FFF2-40B4-BE49-F238E27FC236}">
                <a16:creationId xmlns:a16="http://schemas.microsoft.com/office/drawing/2014/main" id="{C96B7697-D502-B216-DC54-804F0197A62A}"/>
              </a:ext>
            </a:extLst>
          </p:cNvPr>
          <p:cNvPicPr>
            <a:picLocks noGrp="1" noChangeAspect="1"/>
          </p:cNvPicPr>
          <p:nvPr>
            <p:ph idx="1"/>
          </p:nvPr>
        </p:nvPicPr>
        <p:blipFill>
          <a:blip r:embed="rId2"/>
          <a:stretch>
            <a:fillRect/>
          </a:stretch>
        </p:blipFill>
        <p:spPr>
          <a:xfrm>
            <a:off x="4350330" y="1835150"/>
            <a:ext cx="7739489" cy="4351338"/>
          </a:xfrm>
        </p:spPr>
      </p:pic>
      <p:sp>
        <p:nvSpPr>
          <p:cNvPr id="6" name="Google Shape;119;p14">
            <a:extLst>
              <a:ext uri="{FF2B5EF4-FFF2-40B4-BE49-F238E27FC236}">
                <a16:creationId xmlns:a16="http://schemas.microsoft.com/office/drawing/2014/main" id="{F54C492B-ED7E-EC98-641E-2E24034325B9}"/>
              </a:ext>
            </a:extLst>
          </p:cNvPr>
          <p:cNvSpPr txBox="1"/>
          <p:nvPr/>
        </p:nvSpPr>
        <p:spPr>
          <a:xfrm>
            <a:off x="102180" y="2282366"/>
            <a:ext cx="4003095" cy="2031325"/>
          </a:xfrm>
          <a:prstGeom prst="rect">
            <a:avLst/>
          </a:prstGeom>
          <a:noFill/>
          <a:ln>
            <a:noFill/>
          </a:ln>
        </p:spPr>
        <p:txBody>
          <a:bodyPr spcFirstLastPara="1" wrap="square" lIns="0" tIns="0" rIns="0" bIns="0" anchor="t" anchorCtr="0">
            <a:spAutoFit/>
          </a:bodyPr>
          <a:lstStyle/>
          <a:p>
            <a:pPr>
              <a:lnSpc>
                <a:spcPct val="110000"/>
              </a:lnSpc>
            </a:pPr>
            <a:r>
              <a:rPr lang="en-US" sz="1200" b="1" dirty="0">
                <a:solidFill>
                  <a:schemeClr val="accent2">
                    <a:lumMod val="75000"/>
                  </a:schemeClr>
                </a:solidFill>
                <a:latin typeface="Roboto"/>
                <a:ea typeface="Roboto"/>
                <a:cs typeface="Roboto"/>
                <a:sym typeface="Roboto"/>
              </a:rPr>
              <a:t>public-web-subnet-AZ-1 : 10.0.0.0/24</a:t>
            </a:r>
          </a:p>
          <a:p>
            <a:pPr>
              <a:lnSpc>
                <a:spcPct val="110000"/>
              </a:lnSpc>
            </a:pPr>
            <a:r>
              <a:rPr lang="en-US" sz="1200" b="1" dirty="0">
                <a:solidFill>
                  <a:schemeClr val="accent2">
                    <a:lumMod val="75000"/>
                  </a:schemeClr>
                </a:solidFill>
                <a:latin typeface="Roboto"/>
                <a:ea typeface="Roboto"/>
                <a:cs typeface="Roboto"/>
                <a:sym typeface="Roboto"/>
              </a:rPr>
              <a:t>public-web-subnet-AZ-2 : 10.0.1.0/24</a:t>
            </a:r>
          </a:p>
          <a:p>
            <a:pPr>
              <a:lnSpc>
                <a:spcPct val="110000"/>
              </a:lnSpc>
            </a:pPr>
            <a:r>
              <a:rPr lang="en-US" sz="1200" b="1" dirty="0">
                <a:solidFill>
                  <a:schemeClr val="accent2">
                    <a:lumMod val="75000"/>
                  </a:schemeClr>
                </a:solidFill>
                <a:latin typeface="Roboto"/>
                <a:ea typeface="Roboto"/>
                <a:cs typeface="Roboto"/>
                <a:sym typeface="Roboto"/>
              </a:rPr>
              <a:t>Private-Subnet-AZ1 : 10.0.2.0/24</a:t>
            </a:r>
          </a:p>
          <a:p>
            <a:pPr>
              <a:lnSpc>
                <a:spcPct val="110000"/>
              </a:lnSpc>
            </a:pPr>
            <a:r>
              <a:rPr lang="en-US" sz="1200" b="1" dirty="0">
                <a:solidFill>
                  <a:schemeClr val="accent2">
                    <a:lumMod val="75000"/>
                  </a:schemeClr>
                </a:solidFill>
                <a:latin typeface="Roboto"/>
                <a:ea typeface="Roboto"/>
                <a:cs typeface="Roboto"/>
                <a:sym typeface="Roboto"/>
              </a:rPr>
              <a:t>Private-Subnet-AZ2 : 10.0.3.0/24</a:t>
            </a:r>
          </a:p>
          <a:p>
            <a:pPr>
              <a:lnSpc>
                <a:spcPct val="110000"/>
              </a:lnSpc>
            </a:pPr>
            <a:r>
              <a:rPr lang="en-US" sz="1200" b="1" dirty="0">
                <a:solidFill>
                  <a:schemeClr val="accent2">
                    <a:lumMod val="75000"/>
                  </a:schemeClr>
                </a:solidFill>
                <a:latin typeface="Roboto"/>
                <a:ea typeface="Roboto"/>
                <a:cs typeface="Roboto"/>
                <a:sym typeface="Roboto"/>
              </a:rPr>
              <a:t>Private-DB-Subnet-AZ1 : 10.0.4.0/24</a:t>
            </a:r>
          </a:p>
          <a:p>
            <a:pPr>
              <a:lnSpc>
                <a:spcPct val="110000"/>
              </a:lnSpc>
            </a:pPr>
            <a:r>
              <a:rPr lang="en-US" sz="1200" b="1" dirty="0">
                <a:solidFill>
                  <a:schemeClr val="accent2">
                    <a:lumMod val="75000"/>
                  </a:schemeClr>
                </a:solidFill>
                <a:latin typeface="Roboto"/>
                <a:ea typeface="Roboto"/>
                <a:cs typeface="Roboto"/>
                <a:sym typeface="Roboto"/>
              </a:rPr>
              <a:t>Private-DB-Subnet-AZ2 : 10.0.5.0/24</a:t>
            </a:r>
          </a:p>
          <a:p>
            <a:pPr algn="ctr">
              <a:lnSpc>
                <a:spcPct val="110000"/>
              </a:lnSpc>
            </a:pPr>
            <a:endParaRPr lang="en-US" sz="1200" dirty="0">
              <a:solidFill>
                <a:srgbClr val="000000"/>
              </a:solidFill>
              <a:latin typeface="Roboto"/>
              <a:ea typeface="Roboto"/>
              <a:cs typeface="Roboto"/>
              <a:sym typeface="Roboto"/>
            </a:endParaRPr>
          </a:p>
          <a:p>
            <a:pPr algn="ctr">
              <a:lnSpc>
                <a:spcPct val="110000"/>
              </a:lnSpc>
            </a:pPr>
            <a:endParaRPr lang="en-US" sz="1200" dirty="0">
              <a:solidFill>
                <a:srgbClr val="000000"/>
              </a:solidFill>
              <a:latin typeface="Roboto"/>
              <a:ea typeface="Roboto"/>
              <a:cs typeface="Roboto"/>
              <a:sym typeface="Roboto"/>
            </a:endParaRPr>
          </a:p>
          <a:p>
            <a:pPr algn="ctr">
              <a:lnSpc>
                <a:spcPct val="110000"/>
              </a:lnSpc>
            </a:pPr>
            <a:endParaRPr lang="en-US" sz="1200" dirty="0">
              <a:solidFill>
                <a:srgbClr val="000000"/>
              </a:solidFill>
              <a:latin typeface="Roboto"/>
              <a:ea typeface="Roboto"/>
              <a:cs typeface="Roboto"/>
              <a:sym typeface="Roboto"/>
            </a:endParaRPr>
          </a:p>
          <a:p>
            <a:pPr algn="ctr">
              <a:lnSpc>
                <a:spcPct val="110000"/>
              </a:lnSpc>
            </a:pPr>
            <a:endParaRPr lang="en-US" sz="1200" dirty="0"/>
          </a:p>
        </p:txBody>
      </p:sp>
    </p:spTree>
    <p:extLst>
      <p:ext uri="{BB962C8B-B14F-4D97-AF65-F5344CB8AC3E}">
        <p14:creationId xmlns:p14="http://schemas.microsoft.com/office/powerpoint/2010/main" val="3486086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62865-D570-C53C-FB8B-C6E30D8472AE}"/>
              </a:ext>
            </a:extLst>
          </p:cNvPr>
          <p:cNvSpPr>
            <a:spLocks noGrp="1"/>
          </p:cNvSpPr>
          <p:nvPr>
            <p:ph type="title"/>
          </p:nvPr>
        </p:nvSpPr>
        <p:spPr/>
        <p:txBody>
          <a:bodyPr/>
          <a:lstStyle/>
          <a:p>
            <a:r>
              <a:rPr lang="en-US" b="1" i="1" u="sng" dirty="0">
                <a:solidFill>
                  <a:srgbClr val="7030A0"/>
                </a:solidFill>
                <a:latin typeface="Calibri"/>
                <a:ea typeface="Calibri"/>
                <a:cs typeface="Calibri"/>
                <a:sym typeface="Calibri"/>
              </a:rPr>
              <a:t>Internet Gateway attached to VPC</a:t>
            </a:r>
            <a:endParaRPr lang="en-US" dirty="0"/>
          </a:p>
        </p:txBody>
      </p:sp>
      <p:pic>
        <p:nvPicPr>
          <p:cNvPr id="7" name="Content Placeholder 6">
            <a:extLst>
              <a:ext uri="{FF2B5EF4-FFF2-40B4-BE49-F238E27FC236}">
                <a16:creationId xmlns:a16="http://schemas.microsoft.com/office/drawing/2014/main" id="{D7155E5B-DD16-411B-7F4B-BABF34D8F54E}"/>
              </a:ext>
            </a:extLst>
          </p:cNvPr>
          <p:cNvPicPr>
            <a:picLocks noGrp="1" noChangeAspect="1"/>
          </p:cNvPicPr>
          <p:nvPr>
            <p:ph idx="1"/>
          </p:nvPr>
        </p:nvPicPr>
        <p:blipFill>
          <a:blip r:embed="rId2"/>
          <a:stretch>
            <a:fillRect/>
          </a:stretch>
        </p:blipFill>
        <p:spPr>
          <a:xfrm>
            <a:off x="2226255" y="1825625"/>
            <a:ext cx="7739489" cy="4351338"/>
          </a:xfrm>
        </p:spPr>
      </p:pic>
    </p:spTree>
    <p:extLst>
      <p:ext uri="{BB962C8B-B14F-4D97-AF65-F5344CB8AC3E}">
        <p14:creationId xmlns:p14="http://schemas.microsoft.com/office/powerpoint/2010/main" val="21608322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4484</TotalTime>
  <Words>1669</Words>
  <Application>Microsoft Office PowerPoint</Application>
  <PresentationFormat>Widescreen</PresentationFormat>
  <Paragraphs>212</Paragraphs>
  <Slides>49</Slides>
  <Notes>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Aptos</vt:lpstr>
      <vt:lpstr>Aptos Display</vt:lpstr>
      <vt:lpstr>Arial</vt:lpstr>
      <vt:lpstr>Calibri</vt:lpstr>
      <vt:lpstr>Caveat Brush</vt:lpstr>
      <vt:lpstr>Roboto</vt:lpstr>
      <vt:lpstr>Wingdings</vt:lpstr>
      <vt:lpstr>Office Theme</vt:lpstr>
      <vt:lpstr>AWS Three tier Architecture Project</vt:lpstr>
      <vt:lpstr>PowerPoint Presentation</vt:lpstr>
      <vt:lpstr>PowerPoint Presentation</vt:lpstr>
      <vt:lpstr>S3 bucket  </vt:lpstr>
      <vt:lpstr>IAM EC2 instance role  permissions: AWSS3ReadOnlyAccess, AmazonSSMManagedInstanceCore  </vt:lpstr>
      <vt:lpstr>PowerPoint Presentation</vt:lpstr>
      <vt:lpstr>Virtual Private Cloud  IPV4 CIDR : 10.0.0.0/16, Region : us-east-1</vt:lpstr>
      <vt:lpstr>Six Subnets in the VPC spread across 2 Availability Zones(us-east-1a, us-east-1b)</vt:lpstr>
      <vt:lpstr>Internet Gateway attached to VPC</vt:lpstr>
      <vt:lpstr>NAT Gateway – us-east-1a</vt:lpstr>
      <vt:lpstr>NAT Gateways for us-east-1a and us-east-1b</vt:lpstr>
      <vt:lpstr>Routing Configuration</vt:lpstr>
      <vt:lpstr>Subnet associations </vt:lpstr>
      <vt:lpstr>Private Route table AZ1</vt:lpstr>
      <vt:lpstr>Private Route table AZ1</vt:lpstr>
      <vt:lpstr>Security Groups</vt:lpstr>
      <vt:lpstr>Web Tier Security Group</vt:lpstr>
      <vt:lpstr>Internal Loadbalancer Security Group</vt:lpstr>
      <vt:lpstr>Private Instances Security Group</vt:lpstr>
      <vt:lpstr>DB Security Group</vt:lpstr>
      <vt:lpstr>PowerPoint Presentation</vt:lpstr>
      <vt:lpstr>DB Subnet Groups</vt:lpstr>
      <vt:lpstr>Database Deployment</vt:lpstr>
      <vt:lpstr>PowerPoint Presentation</vt:lpstr>
      <vt:lpstr>Appserver with MySQL Client</vt:lpstr>
      <vt:lpstr>MySQL client installation and table creation</vt:lpstr>
      <vt:lpstr>MySQL client installation and table creation</vt:lpstr>
      <vt:lpstr>NVM installation in the Appserver </vt:lpstr>
      <vt:lpstr>Upload Aplication code in S3 bucket</vt:lpstr>
      <vt:lpstr>PM2 installation</vt:lpstr>
      <vt:lpstr>PM2 installation</vt:lpstr>
      <vt:lpstr>Invoking application to display content of transactions table</vt:lpstr>
      <vt:lpstr>PM2 installation Steps</vt:lpstr>
      <vt:lpstr>PowerPoint Presentation</vt:lpstr>
      <vt:lpstr>Internal Load Balancer</vt:lpstr>
      <vt:lpstr>Autoscaling Group</vt:lpstr>
      <vt:lpstr>PowerPoint Presentation</vt:lpstr>
      <vt:lpstr>nginx installation</vt:lpstr>
      <vt:lpstr>nginx installation steps</vt:lpstr>
      <vt:lpstr>PowerPoint Presentation</vt:lpstr>
      <vt:lpstr>Amazon Machine Image</vt:lpstr>
      <vt:lpstr>External Load Balancer</vt:lpstr>
      <vt:lpstr>Launch Template</vt:lpstr>
      <vt:lpstr>AutoScaling Group</vt:lpstr>
      <vt:lpstr>AWS 3-TIER WEB APP DEMO Home Page</vt:lpstr>
      <vt:lpstr>Database Demo Page</vt:lpstr>
      <vt:lpstr>Adding record to the database</vt:lpstr>
      <vt:lpstr>Record added to the database</vt:lpstr>
      <vt:lpstr>Delete the records in the database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Nagalakshmi Rajamoorthy</dc:creator>
  <cp:lastModifiedBy>Nagalakshmi Rajamoorthy</cp:lastModifiedBy>
  <cp:revision>303</cp:revision>
  <dcterms:created xsi:type="dcterms:W3CDTF">2024-12-18T15:41:31Z</dcterms:created>
  <dcterms:modified xsi:type="dcterms:W3CDTF">2024-12-24T06:38:54Z</dcterms:modified>
</cp:coreProperties>
</file>